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87" r:id="rId6"/>
    <p:sldId id="260" r:id="rId7"/>
    <p:sldId id="261" r:id="rId8"/>
    <p:sldId id="290" r:id="rId9"/>
    <p:sldId id="291" r:id="rId10"/>
    <p:sldId id="299" r:id="rId11"/>
    <p:sldId id="289" r:id="rId12"/>
    <p:sldId id="297" r:id="rId13"/>
    <p:sldId id="301" r:id="rId14"/>
    <p:sldId id="263" r:id="rId15"/>
    <p:sldId id="298" r:id="rId16"/>
    <p:sldId id="294" r:id="rId17"/>
    <p:sldId id="302" r:id="rId18"/>
    <p:sldId id="295" r:id="rId19"/>
    <p:sldId id="267" r:id="rId20"/>
    <p:sldId id="296" r:id="rId21"/>
    <p:sldId id="265" r:id="rId22"/>
  </p:sldIdLst>
  <p:sldSz cx="18288000" cy="10287000"/>
  <p:notesSz cx="6858000" cy="9144000"/>
  <p:embeddedFontLst>
    <p:embeddedFont>
      <p:font typeface="Aharoni" panose="02010803020104030203" pitchFamily="2" charset="-79"/>
      <p:bold r:id="rId24"/>
    </p:embeddedFont>
    <p:embeddedFont>
      <p:font typeface="Baskerville Display PT" panose="02020502070401020303" pitchFamily="18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nter" panose="020B0502030000000004" pitchFamily="34" charset="0"/>
      <p:regular r:id="rId30"/>
    </p:embeddedFont>
    <p:embeddedFont>
      <p:font typeface="Inter Bold" panose="020B0802030000000004" pitchFamily="34" charset="0"/>
      <p:regular r:id="rId31"/>
      <p:bold r:id="rId32"/>
    </p:embeddedFont>
    <p:embeddedFont>
      <p:font typeface="Karla" pitchFamily="2" charset="7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4" autoAdjust="0"/>
    <p:restoredTop sz="94626" autoAdjust="0"/>
  </p:normalViewPr>
  <p:slideViewPr>
    <p:cSldViewPr>
      <p:cViewPr varScale="1">
        <p:scale>
          <a:sx n="80" d="100"/>
          <a:sy n="80" d="100"/>
        </p:scale>
        <p:origin x="69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2BEB7-A7E6-476E-BCD8-CD78676A108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7094F1A-42C9-46BB-A309-A9500DBEE264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IN" b="1" dirty="0">
              <a:solidFill>
                <a:schemeClr val="tx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Challenges</a:t>
          </a:r>
        </a:p>
      </dgm:t>
    </dgm:pt>
    <dgm:pt modelId="{C06AB74F-9C71-4554-8523-DAF1AFDDAC8B}" type="parTrans" cxnId="{AD39A395-652A-4857-AC19-333A298C6397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6381F6AF-CFA5-4B68-BAB8-D416F41A0173}" type="sibTrans" cxnId="{AD39A395-652A-4857-AC19-333A298C6397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F7544449-1605-4DDE-81B7-F2F0759E1157}">
      <dgm:prSet phldrT="[Text]" custT="1"/>
      <dgm:spPr>
        <a:solidFill>
          <a:schemeClr val="bg1">
            <a:lumMod val="95000"/>
            <a:alpha val="9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n-IN" sz="305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Data Complexity and Volume</a:t>
          </a:r>
        </a:p>
      </dgm:t>
    </dgm:pt>
    <dgm:pt modelId="{1BD3B256-03D8-4785-9EEF-8D193361B1E2}" type="parTrans" cxnId="{665E1854-F840-4CD8-B0F8-930032A01830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8BCBC433-57FA-4D12-A23D-05F7C274455C}" type="sibTrans" cxnId="{665E1854-F840-4CD8-B0F8-930032A01830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F822D2BB-C3FC-4BE2-8D7D-BE85861DEE7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b="1" dirty="0">
              <a:solidFill>
                <a:schemeClr val="tx2">
                  <a:lumMod val="75000"/>
                </a:schemeClr>
              </a:solidFill>
            </a:rPr>
            <a:t>Problem</a:t>
          </a:r>
          <a:r>
            <a:rPr lang="en-IN" b="1" baseline="0" dirty="0">
              <a:solidFill>
                <a:schemeClr val="tx2">
                  <a:lumMod val="75000"/>
                </a:schemeClr>
              </a:solidFill>
            </a:rPr>
            <a:t> Statement</a:t>
          </a:r>
          <a:endParaRPr lang="en-IN" b="1" dirty="0">
            <a:solidFill>
              <a:schemeClr val="tx2">
                <a:lumMod val="75000"/>
              </a:schemeClr>
            </a:solidFill>
          </a:endParaRPr>
        </a:p>
      </dgm:t>
    </dgm:pt>
    <dgm:pt modelId="{A868E1B8-8BEA-49EB-B4F0-94311A1DC5D6}" type="parTrans" cxnId="{3853FFCD-074F-4A84-B7EC-BE49EEFC4A92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1A7CFC3F-7770-46B8-B608-8DC70FA5F936}" type="sibTrans" cxnId="{3853FFCD-074F-4A84-B7EC-BE49EEFC4A92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F31CE17A-B9E4-4FE1-9374-6CEE3C4A93C5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IN" b="1" dirty="0">
              <a:solidFill>
                <a:schemeClr val="tx2">
                  <a:lumMod val="75000"/>
                </a:schemeClr>
              </a:solidFill>
            </a:rPr>
            <a:t>Goals</a:t>
          </a:r>
          <a:r>
            <a:rPr lang="en-IN" b="1" baseline="0" dirty="0">
              <a:solidFill>
                <a:schemeClr val="tx2">
                  <a:lumMod val="75000"/>
                </a:schemeClr>
              </a:solidFill>
            </a:rPr>
            <a:t> and Objective</a:t>
          </a:r>
          <a:endParaRPr lang="en-IN" b="1" dirty="0">
            <a:solidFill>
              <a:schemeClr val="tx2">
                <a:lumMod val="75000"/>
              </a:schemeClr>
            </a:solidFill>
          </a:endParaRPr>
        </a:p>
      </dgm:t>
    </dgm:pt>
    <dgm:pt modelId="{ED80494C-1FA0-4932-9AA5-9C94DAAB416E}" type="parTrans" cxnId="{9095E0EC-0D1A-4875-BCD6-E4A6B180A7BE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6649326F-B580-4E4F-AEC6-D64C80466678}" type="sibTrans" cxnId="{9095E0EC-0D1A-4875-BCD6-E4A6B180A7BE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83EF1BE3-431B-4557-9136-E7259F409806}">
      <dgm:prSet phldrT="[Text]" custT="1"/>
      <dgm:spPr>
        <a:solidFill>
          <a:schemeClr val="bg1">
            <a:lumMod val="75000"/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IN" sz="3050" dirty="0">
              <a:solidFill>
                <a:schemeClr val="tx1"/>
              </a:solidFill>
              <a:latin typeface="+mn-lt"/>
              <a:cs typeface="Aharoni" panose="02010803020104030203" pitchFamily="2" charset="-79"/>
            </a:rPr>
            <a:t>Develop a Predictive model for detection of customers for Credit card</a:t>
          </a:r>
        </a:p>
      </dgm:t>
    </dgm:pt>
    <dgm:pt modelId="{F41F843C-CB54-43B0-A6F6-ECAD094F20A9}" type="parTrans" cxnId="{3992AFC8-0254-4B1C-80DA-23CBB293CD76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DBC51BE0-4D3A-4400-BDEB-70893C7098DC}" type="sibTrans" cxnId="{3992AFC8-0254-4B1C-80DA-23CBB293CD76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879067A8-53B6-4A5E-A94B-78CD06368E0F}">
      <dgm:prSet phldrT="[Text]" custT="1"/>
      <dgm:spPr>
        <a:solidFill>
          <a:schemeClr val="bg1">
            <a:lumMod val="85000"/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sz="3050" b="0" i="0" dirty="0">
              <a:latin typeface="Inter" panose="020B0604020202020204" charset="0"/>
              <a:ea typeface="Inter" panose="020B0604020202020204" charset="0"/>
            </a:rPr>
            <a:t>The problem at hand is to develop a predictive model that accurately predicts potential customers to offer credit card.</a:t>
          </a:r>
          <a:endParaRPr lang="en-IN" sz="3050" dirty="0">
            <a:solidFill>
              <a:schemeClr val="bg1">
                <a:lumMod val="50000"/>
              </a:schemeClr>
            </a:solidFill>
            <a:latin typeface="Inter" panose="020B0604020202020204" charset="0"/>
            <a:ea typeface="Inter" panose="020B0604020202020204" charset="0"/>
            <a:cs typeface="Aharoni" panose="02010803020104030203" pitchFamily="2" charset="-79"/>
          </a:endParaRPr>
        </a:p>
      </dgm:t>
    </dgm:pt>
    <dgm:pt modelId="{3421621B-D393-4AEE-AE29-4CA4BFB424E0}" type="sibTrans" cxnId="{DCEE9150-89AC-40E5-A4A9-F9E42CEF38A0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317A4989-BA32-425E-BED4-2DC58350C8F5}" type="parTrans" cxnId="{DCEE9150-89AC-40E5-A4A9-F9E42CEF38A0}">
      <dgm:prSet/>
      <dgm:spPr/>
      <dgm:t>
        <a:bodyPr/>
        <a:lstStyle/>
        <a:p>
          <a:endParaRPr lang="en-IN">
            <a:solidFill>
              <a:schemeClr val="bg1">
                <a:lumMod val="50000"/>
              </a:schemeClr>
            </a:solidFill>
          </a:endParaRPr>
        </a:p>
      </dgm:t>
    </dgm:pt>
    <dgm:pt modelId="{A5019623-1977-4236-8522-8C390DBA649F}">
      <dgm:prSet phldrT="[Text]" custT="1"/>
      <dgm:spPr>
        <a:solidFill>
          <a:schemeClr val="bg1">
            <a:lumMod val="95000"/>
            <a:alpha val="9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n-IN" sz="305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Dynamic Customer Behaviour</a:t>
          </a:r>
        </a:p>
      </dgm:t>
    </dgm:pt>
    <dgm:pt modelId="{57C38DD5-D915-468F-8FC4-A70D466D1069}" type="parTrans" cxnId="{C558A580-9CDD-4B9F-9F29-1406C46D1B62}">
      <dgm:prSet/>
      <dgm:spPr/>
      <dgm:t>
        <a:bodyPr/>
        <a:lstStyle/>
        <a:p>
          <a:endParaRPr lang="en-IN"/>
        </a:p>
      </dgm:t>
    </dgm:pt>
    <dgm:pt modelId="{7E8346A9-DC62-4D16-955C-9922C27D12C6}" type="sibTrans" cxnId="{C558A580-9CDD-4B9F-9F29-1406C46D1B62}">
      <dgm:prSet/>
      <dgm:spPr/>
      <dgm:t>
        <a:bodyPr/>
        <a:lstStyle/>
        <a:p>
          <a:endParaRPr lang="en-IN"/>
        </a:p>
      </dgm:t>
    </dgm:pt>
    <dgm:pt modelId="{F2CA6F68-F4C6-47D6-8014-44228DD075AE}">
      <dgm:prSet phldrT="[Text]" custT="1"/>
      <dgm:spPr>
        <a:solidFill>
          <a:schemeClr val="bg1">
            <a:lumMod val="75000"/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endParaRPr lang="en-IN" sz="3050" dirty="0">
            <a:solidFill>
              <a:schemeClr val="tx1"/>
            </a:solidFill>
            <a:latin typeface="+mn-lt"/>
            <a:cs typeface="Aharoni" panose="02010803020104030203" pitchFamily="2" charset="-79"/>
          </a:endParaRPr>
        </a:p>
      </dgm:t>
    </dgm:pt>
    <dgm:pt modelId="{3F6650DD-0123-46AE-8AD4-F58121680F3F}" type="parTrans" cxnId="{75E0331E-426E-4D8D-89A1-16D9BB0CAAD5}">
      <dgm:prSet/>
      <dgm:spPr/>
      <dgm:t>
        <a:bodyPr/>
        <a:lstStyle/>
        <a:p>
          <a:endParaRPr lang="en-IN"/>
        </a:p>
      </dgm:t>
    </dgm:pt>
    <dgm:pt modelId="{70B8385A-403A-4DDF-8A4C-657BF1D6986A}" type="sibTrans" cxnId="{75E0331E-426E-4D8D-89A1-16D9BB0CAAD5}">
      <dgm:prSet/>
      <dgm:spPr/>
      <dgm:t>
        <a:bodyPr/>
        <a:lstStyle/>
        <a:p>
          <a:endParaRPr lang="en-IN"/>
        </a:p>
      </dgm:t>
    </dgm:pt>
    <dgm:pt modelId="{5C3FE096-BCFC-4559-9BA1-87959F58A198}">
      <dgm:prSet phldrT="[Text]" custT="1"/>
      <dgm:spPr>
        <a:solidFill>
          <a:schemeClr val="bg1">
            <a:lumMod val="75000"/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IN" sz="3050" dirty="0">
              <a:solidFill>
                <a:schemeClr val="tx1"/>
              </a:solidFill>
              <a:latin typeface="+mn-lt"/>
              <a:cs typeface="Aharoni" panose="02010803020104030203" pitchFamily="2" charset="-79"/>
            </a:rPr>
            <a:t>Utilizing machine Learning to analyze customer behaviour patterns and insights</a:t>
          </a:r>
        </a:p>
      </dgm:t>
    </dgm:pt>
    <dgm:pt modelId="{C3DD75C1-D170-469E-8DCB-BBD00542D624}" type="parTrans" cxnId="{E5812AF4-0A77-4C75-891F-4C545B27F73C}">
      <dgm:prSet/>
      <dgm:spPr/>
      <dgm:t>
        <a:bodyPr/>
        <a:lstStyle/>
        <a:p>
          <a:endParaRPr lang="en-IN"/>
        </a:p>
      </dgm:t>
    </dgm:pt>
    <dgm:pt modelId="{1F3923CD-868B-40B1-A22E-A9681FEB0917}" type="sibTrans" cxnId="{E5812AF4-0A77-4C75-891F-4C545B27F73C}">
      <dgm:prSet/>
      <dgm:spPr/>
      <dgm:t>
        <a:bodyPr/>
        <a:lstStyle/>
        <a:p>
          <a:endParaRPr lang="en-IN"/>
        </a:p>
      </dgm:t>
    </dgm:pt>
    <dgm:pt modelId="{9EFBF05F-8144-43C8-B267-C6431CC2C9E2}">
      <dgm:prSet phldrT="[Text]" custT="1"/>
      <dgm:spPr>
        <a:solidFill>
          <a:schemeClr val="bg1">
            <a:lumMod val="95000"/>
            <a:alpha val="9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n-IN" sz="305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Targeting Right Customers</a:t>
          </a:r>
        </a:p>
      </dgm:t>
    </dgm:pt>
    <dgm:pt modelId="{C52A11C7-99E1-46B0-9122-2AFD339F4937}" type="parTrans" cxnId="{15C5500C-FAE1-47B4-B1F3-DDFE73B8C7E7}">
      <dgm:prSet/>
      <dgm:spPr/>
      <dgm:t>
        <a:bodyPr/>
        <a:lstStyle/>
        <a:p>
          <a:endParaRPr lang="en-IN"/>
        </a:p>
      </dgm:t>
    </dgm:pt>
    <dgm:pt modelId="{8A43936B-BD78-4034-B24A-A1BDC66E9CB4}" type="sibTrans" cxnId="{15C5500C-FAE1-47B4-B1F3-DDFE73B8C7E7}">
      <dgm:prSet/>
      <dgm:spPr/>
      <dgm:t>
        <a:bodyPr/>
        <a:lstStyle/>
        <a:p>
          <a:endParaRPr lang="en-IN"/>
        </a:p>
      </dgm:t>
    </dgm:pt>
    <dgm:pt modelId="{8C2DC196-FE08-4613-B8F5-573855A3CA08}" type="pres">
      <dgm:prSet presAssocID="{EF02BEB7-A7E6-476E-BCD8-CD78676A1085}" presName="Name0" presStyleCnt="0">
        <dgm:presLayoutVars>
          <dgm:dir/>
          <dgm:animLvl val="lvl"/>
          <dgm:resizeHandles val="exact"/>
        </dgm:presLayoutVars>
      </dgm:prSet>
      <dgm:spPr/>
    </dgm:pt>
    <dgm:pt modelId="{8FD848F0-B2C4-4A26-AC1F-8C3BD8CF9F8E}" type="pres">
      <dgm:prSet presAssocID="{EF02BEB7-A7E6-476E-BCD8-CD78676A1085}" presName="tSp" presStyleCnt="0"/>
      <dgm:spPr/>
    </dgm:pt>
    <dgm:pt modelId="{310D766D-FA0B-4249-AC58-1FE468ECEAF0}" type="pres">
      <dgm:prSet presAssocID="{EF02BEB7-A7E6-476E-BCD8-CD78676A1085}" presName="bSp" presStyleCnt="0"/>
      <dgm:spPr/>
    </dgm:pt>
    <dgm:pt modelId="{6DA0AC40-D189-41C0-9714-5A1DE70EA30D}" type="pres">
      <dgm:prSet presAssocID="{EF02BEB7-A7E6-476E-BCD8-CD78676A1085}" presName="process" presStyleCnt="0"/>
      <dgm:spPr/>
    </dgm:pt>
    <dgm:pt modelId="{BFB65945-7EDB-4789-82A5-4C60D490C0E2}" type="pres">
      <dgm:prSet presAssocID="{17094F1A-42C9-46BB-A309-A9500DBEE264}" presName="composite1" presStyleCnt="0"/>
      <dgm:spPr/>
    </dgm:pt>
    <dgm:pt modelId="{F90FAB74-31BB-430D-82E9-1D0C38E7504E}" type="pres">
      <dgm:prSet presAssocID="{17094F1A-42C9-46BB-A309-A9500DBEE264}" presName="dummyNode1" presStyleLbl="node1" presStyleIdx="0" presStyleCnt="3"/>
      <dgm:spPr/>
    </dgm:pt>
    <dgm:pt modelId="{C2811829-DF23-4C60-9E0F-9F7C7812286B}" type="pres">
      <dgm:prSet presAssocID="{17094F1A-42C9-46BB-A309-A9500DBEE264}" presName="childNode1" presStyleLbl="bgAcc1" presStyleIdx="0" presStyleCnt="3" custScaleX="121637" custScaleY="151702" custLinFactNeighborX="-689" custLinFactNeighborY="2197">
        <dgm:presLayoutVars>
          <dgm:bulletEnabled val="1"/>
        </dgm:presLayoutVars>
      </dgm:prSet>
      <dgm:spPr/>
    </dgm:pt>
    <dgm:pt modelId="{BFACA9A9-CF7D-4AC5-A5D4-38CDF199CBD7}" type="pres">
      <dgm:prSet presAssocID="{17094F1A-42C9-46BB-A309-A9500DBEE264}" presName="childNode1tx" presStyleLbl="bgAcc1" presStyleIdx="0" presStyleCnt="3">
        <dgm:presLayoutVars>
          <dgm:bulletEnabled val="1"/>
        </dgm:presLayoutVars>
      </dgm:prSet>
      <dgm:spPr/>
    </dgm:pt>
    <dgm:pt modelId="{62E94EA0-45C7-4E1C-8EB5-BB22565774BB}" type="pres">
      <dgm:prSet presAssocID="{17094F1A-42C9-46BB-A309-A9500DBEE264}" presName="parentNode1" presStyleLbl="node1" presStyleIdx="0" presStyleCnt="3" custLinFactNeighborX="-777" custLinFactNeighborY="11550">
        <dgm:presLayoutVars>
          <dgm:chMax val="1"/>
          <dgm:bulletEnabled val="1"/>
        </dgm:presLayoutVars>
      </dgm:prSet>
      <dgm:spPr/>
    </dgm:pt>
    <dgm:pt modelId="{7B86EC0B-3958-48C6-85D9-54C2293AFA3E}" type="pres">
      <dgm:prSet presAssocID="{17094F1A-42C9-46BB-A309-A9500DBEE264}" presName="connSite1" presStyleCnt="0"/>
      <dgm:spPr/>
    </dgm:pt>
    <dgm:pt modelId="{72DAC244-3A34-4665-A420-10737E60C5C8}" type="pres">
      <dgm:prSet presAssocID="{6381F6AF-CFA5-4B68-BAB8-D416F41A0173}" presName="Name9" presStyleLbl="sibTrans2D1" presStyleIdx="0" presStyleCnt="2" custAng="1013577" custLinFactNeighborX="-382" custLinFactNeighborY="1987"/>
      <dgm:spPr/>
    </dgm:pt>
    <dgm:pt modelId="{EE85510B-E5DA-4C09-9A0B-352E5F86615B}" type="pres">
      <dgm:prSet presAssocID="{F822D2BB-C3FC-4BE2-8D7D-BE85861DEE7A}" presName="composite2" presStyleCnt="0"/>
      <dgm:spPr/>
    </dgm:pt>
    <dgm:pt modelId="{DDD35336-8FA4-4209-8269-A6B61CFBDFAA}" type="pres">
      <dgm:prSet presAssocID="{F822D2BB-C3FC-4BE2-8D7D-BE85861DEE7A}" presName="dummyNode2" presStyleLbl="node1" presStyleIdx="0" presStyleCnt="3"/>
      <dgm:spPr/>
    </dgm:pt>
    <dgm:pt modelId="{D11AEAA8-CA5C-4FBD-BAF8-FCE5B1CCB069}" type="pres">
      <dgm:prSet presAssocID="{F822D2BB-C3FC-4BE2-8D7D-BE85861DEE7A}" presName="childNode2" presStyleLbl="bgAcc1" presStyleIdx="1" presStyleCnt="3" custScaleX="106439" custScaleY="165064" custLinFactNeighborX="-1382" custLinFactNeighborY="3194">
        <dgm:presLayoutVars>
          <dgm:bulletEnabled val="1"/>
        </dgm:presLayoutVars>
      </dgm:prSet>
      <dgm:spPr/>
    </dgm:pt>
    <dgm:pt modelId="{6036BF0B-3ADC-4921-ADA4-E10EA5D24587}" type="pres">
      <dgm:prSet presAssocID="{F822D2BB-C3FC-4BE2-8D7D-BE85861DEE7A}" presName="childNode2tx" presStyleLbl="bgAcc1" presStyleIdx="1" presStyleCnt="3">
        <dgm:presLayoutVars>
          <dgm:bulletEnabled val="1"/>
        </dgm:presLayoutVars>
      </dgm:prSet>
      <dgm:spPr/>
    </dgm:pt>
    <dgm:pt modelId="{A6DFB0E9-B1EE-4460-AB05-57C1686BA6C9}" type="pres">
      <dgm:prSet presAssocID="{F822D2BB-C3FC-4BE2-8D7D-BE85861DEE7A}" presName="parentNode2" presStyleLbl="node1" presStyleIdx="1" presStyleCnt="3" custScaleX="98090" custScaleY="92430" custLinFactNeighborX="4234" custLinFactNeighborY="-38675">
        <dgm:presLayoutVars>
          <dgm:chMax val="0"/>
          <dgm:bulletEnabled val="1"/>
        </dgm:presLayoutVars>
      </dgm:prSet>
      <dgm:spPr/>
    </dgm:pt>
    <dgm:pt modelId="{9F275382-8079-42A3-8E0E-C70B5FB45E52}" type="pres">
      <dgm:prSet presAssocID="{F822D2BB-C3FC-4BE2-8D7D-BE85861DEE7A}" presName="connSite2" presStyleCnt="0"/>
      <dgm:spPr/>
    </dgm:pt>
    <dgm:pt modelId="{EE66D5CD-AC86-4FC5-8848-3A3353B32B29}" type="pres">
      <dgm:prSet presAssocID="{1A7CFC3F-7770-46B8-B608-8DC70FA5F936}" presName="Name18" presStyleLbl="sibTrans2D1" presStyleIdx="1" presStyleCnt="2" custAng="20719760" custLinFactNeighborX="-1031" custLinFactNeighborY="229"/>
      <dgm:spPr/>
    </dgm:pt>
    <dgm:pt modelId="{54C1B989-FF34-4E1A-918A-C25FB1A7DD98}" type="pres">
      <dgm:prSet presAssocID="{F31CE17A-B9E4-4FE1-9374-6CEE3C4A93C5}" presName="composite1" presStyleCnt="0"/>
      <dgm:spPr/>
    </dgm:pt>
    <dgm:pt modelId="{57B1E912-7AA8-41D1-8E20-AA4A1AF0D793}" type="pres">
      <dgm:prSet presAssocID="{F31CE17A-B9E4-4FE1-9374-6CEE3C4A93C5}" presName="dummyNode1" presStyleLbl="node1" presStyleIdx="1" presStyleCnt="3"/>
      <dgm:spPr/>
    </dgm:pt>
    <dgm:pt modelId="{4334D1C0-C5C7-4F6A-BA12-C057E9EC74C5}" type="pres">
      <dgm:prSet presAssocID="{F31CE17A-B9E4-4FE1-9374-6CEE3C4A93C5}" presName="childNode1" presStyleLbl="bgAcc1" presStyleIdx="2" presStyleCnt="3" custScaleX="110319" custScaleY="172840" custLinFactNeighborX="-454" custLinFactNeighborY="-7">
        <dgm:presLayoutVars>
          <dgm:bulletEnabled val="1"/>
        </dgm:presLayoutVars>
      </dgm:prSet>
      <dgm:spPr/>
    </dgm:pt>
    <dgm:pt modelId="{623B4FD5-945A-434F-9082-072D7E4F720A}" type="pres">
      <dgm:prSet presAssocID="{F31CE17A-B9E4-4FE1-9374-6CEE3C4A93C5}" presName="childNode1tx" presStyleLbl="bgAcc1" presStyleIdx="2" presStyleCnt="3">
        <dgm:presLayoutVars>
          <dgm:bulletEnabled val="1"/>
        </dgm:presLayoutVars>
      </dgm:prSet>
      <dgm:spPr/>
    </dgm:pt>
    <dgm:pt modelId="{FC452397-93A3-4004-9961-473D0091D3F5}" type="pres">
      <dgm:prSet presAssocID="{F31CE17A-B9E4-4FE1-9374-6CEE3C4A93C5}" presName="parentNode1" presStyleLbl="node1" presStyleIdx="2" presStyleCnt="3" custLinFactNeighborX="4616" custLinFactNeighborY="43916">
        <dgm:presLayoutVars>
          <dgm:chMax val="1"/>
          <dgm:bulletEnabled val="1"/>
        </dgm:presLayoutVars>
      </dgm:prSet>
      <dgm:spPr/>
    </dgm:pt>
    <dgm:pt modelId="{EB2248A1-D960-4605-B601-85F1422CE5B8}" type="pres">
      <dgm:prSet presAssocID="{F31CE17A-B9E4-4FE1-9374-6CEE3C4A93C5}" presName="connSite1" presStyleCnt="0"/>
      <dgm:spPr/>
    </dgm:pt>
  </dgm:ptLst>
  <dgm:cxnLst>
    <dgm:cxn modelId="{911D1405-4FD0-4130-8D96-774DDA0D3CC2}" type="presOf" srcId="{1A7CFC3F-7770-46B8-B608-8DC70FA5F936}" destId="{EE66D5CD-AC86-4FC5-8848-3A3353B32B29}" srcOrd="0" destOrd="0" presId="urn:microsoft.com/office/officeart/2005/8/layout/hProcess4"/>
    <dgm:cxn modelId="{15C5500C-FAE1-47B4-B1F3-DDFE73B8C7E7}" srcId="{17094F1A-42C9-46BB-A309-A9500DBEE264}" destId="{9EFBF05F-8144-43C8-B267-C6431CC2C9E2}" srcOrd="1" destOrd="0" parTransId="{C52A11C7-99E1-46B0-9122-2AFD339F4937}" sibTransId="{8A43936B-BD78-4034-B24A-A1BDC66E9CB4}"/>
    <dgm:cxn modelId="{8716981A-4ACA-4224-B6D4-19678B3C55B0}" type="presOf" srcId="{879067A8-53B6-4A5E-A94B-78CD06368E0F}" destId="{6036BF0B-3ADC-4921-ADA4-E10EA5D24587}" srcOrd="1" destOrd="0" presId="urn:microsoft.com/office/officeart/2005/8/layout/hProcess4"/>
    <dgm:cxn modelId="{75E0331E-426E-4D8D-89A1-16D9BB0CAAD5}" srcId="{F31CE17A-B9E4-4FE1-9374-6CEE3C4A93C5}" destId="{F2CA6F68-F4C6-47D6-8014-44228DD075AE}" srcOrd="2" destOrd="0" parTransId="{3F6650DD-0123-46AE-8AD4-F58121680F3F}" sibTransId="{70B8385A-403A-4DDF-8A4C-657BF1D6986A}"/>
    <dgm:cxn modelId="{86A71522-3969-4FDB-8DBD-1790C36FFECC}" type="presOf" srcId="{F822D2BB-C3FC-4BE2-8D7D-BE85861DEE7A}" destId="{A6DFB0E9-B1EE-4460-AB05-57C1686BA6C9}" srcOrd="0" destOrd="0" presId="urn:microsoft.com/office/officeart/2005/8/layout/hProcess4"/>
    <dgm:cxn modelId="{223CFF2E-4514-4B1A-AA43-AE4484D5D2E6}" type="presOf" srcId="{A5019623-1977-4236-8522-8C390DBA649F}" destId="{C2811829-DF23-4C60-9E0F-9F7C7812286B}" srcOrd="0" destOrd="2" presId="urn:microsoft.com/office/officeart/2005/8/layout/hProcess4"/>
    <dgm:cxn modelId="{28FD9E2F-6E0E-4BAB-8A4E-99E4B345C4B8}" type="presOf" srcId="{9EFBF05F-8144-43C8-B267-C6431CC2C9E2}" destId="{C2811829-DF23-4C60-9E0F-9F7C7812286B}" srcOrd="0" destOrd="1" presId="urn:microsoft.com/office/officeart/2005/8/layout/hProcess4"/>
    <dgm:cxn modelId="{2088834A-ADB9-4804-AEEE-9BCE23DE6B4E}" type="presOf" srcId="{83EF1BE3-431B-4557-9136-E7259F409806}" destId="{623B4FD5-945A-434F-9082-072D7E4F720A}" srcOrd="1" destOrd="0" presId="urn:microsoft.com/office/officeart/2005/8/layout/hProcess4"/>
    <dgm:cxn modelId="{DCEE9150-89AC-40E5-A4A9-F9E42CEF38A0}" srcId="{F822D2BB-C3FC-4BE2-8D7D-BE85861DEE7A}" destId="{879067A8-53B6-4A5E-A94B-78CD06368E0F}" srcOrd="0" destOrd="0" parTransId="{317A4989-BA32-425E-BED4-2DC58350C8F5}" sibTransId="{3421621B-D393-4AEE-AE29-4CA4BFB424E0}"/>
    <dgm:cxn modelId="{665E1854-F840-4CD8-B0F8-930032A01830}" srcId="{17094F1A-42C9-46BB-A309-A9500DBEE264}" destId="{F7544449-1605-4DDE-81B7-F2F0759E1157}" srcOrd="0" destOrd="0" parTransId="{1BD3B256-03D8-4785-9EEF-8D193361B1E2}" sibTransId="{8BCBC433-57FA-4D12-A23D-05F7C274455C}"/>
    <dgm:cxn modelId="{65E61D69-5AF0-4CE7-B5E1-7EF4EB6BAFAE}" type="presOf" srcId="{17094F1A-42C9-46BB-A309-A9500DBEE264}" destId="{62E94EA0-45C7-4E1C-8EB5-BB22565774BB}" srcOrd="0" destOrd="0" presId="urn:microsoft.com/office/officeart/2005/8/layout/hProcess4"/>
    <dgm:cxn modelId="{503BEB6D-CE0C-4645-8306-6DD11514494F}" type="presOf" srcId="{83EF1BE3-431B-4557-9136-E7259F409806}" destId="{4334D1C0-C5C7-4F6A-BA12-C057E9EC74C5}" srcOrd="0" destOrd="0" presId="urn:microsoft.com/office/officeart/2005/8/layout/hProcess4"/>
    <dgm:cxn modelId="{D9B95D76-2FA6-433E-9882-91B1F78D44A5}" type="presOf" srcId="{6381F6AF-CFA5-4B68-BAB8-D416F41A0173}" destId="{72DAC244-3A34-4665-A420-10737E60C5C8}" srcOrd="0" destOrd="0" presId="urn:microsoft.com/office/officeart/2005/8/layout/hProcess4"/>
    <dgm:cxn modelId="{C558A580-9CDD-4B9F-9F29-1406C46D1B62}" srcId="{17094F1A-42C9-46BB-A309-A9500DBEE264}" destId="{A5019623-1977-4236-8522-8C390DBA649F}" srcOrd="2" destOrd="0" parTransId="{57C38DD5-D915-468F-8FC4-A70D466D1069}" sibTransId="{7E8346A9-DC62-4D16-955C-9922C27D12C6}"/>
    <dgm:cxn modelId="{27C4DD87-7AA8-4ACC-BCEC-A59234A367E2}" type="presOf" srcId="{5C3FE096-BCFC-4559-9BA1-87959F58A198}" destId="{623B4FD5-945A-434F-9082-072D7E4F720A}" srcOrd="1" destOrd="1" presId="urn:microsoft.com/office/officeart/2005/8/layout/hProcess4"/>
    <dgm:cxn modelId="{13C0C190-A46F-4F5C-94C5-EBA13CBCA925}" type="presOf" srcId="{F7544449-1605-4DDE-81B7-F2F0759E1157}" destId="{BFACA9A9-CF7D-4AC5-A5D4-38CDF199CBD7}" srcOrd="1" destOrd="0" presId="urn:microsoft.com/office/officeart/2005/8/layout/hProcess4"/>
    <dgm:cxn modelId="{AD39A395-652A-4857-AC19-333A298C6397}" srcId="{EF02BEB7-A7E6-476E-BCD8-CD78676A1085}" destId="{17094F1A-42C9-46BB-A309-A9500DBEE264}" srcOrd="0" destOrd="0" parTransId="{C06AB74F-9C71-4554-8523-DAF1AFDDAC8B}" sibTransId="{6381F6AF-CFA5-4B68-BAB8-D416F41A0173}"/>
    <dgm:cxn modelId="{FC4088A6-245F-4424-8F62-0E158A1DBE62}" type="presOf" srcId="{F2CA6F68-F4C6-47D6-8014-44228DD075AE}" destId="{4334D1C0-C5C7-4F6A-BA12-C057E9EC74C5}" srcOrd="0" destOrd="2" presId="urn:microsoft.com/office/officeart/2005/8/layout/hProcess4"/>
    <dgm:cxn modelId="{514D1FAB-8F09-450F-9B65-B2E09EF49291}" type="presOf" srcId="{5C3FE096-BCFC-4559-9BA1-87959F58A198}" destId="{4334D1C0-C5C7-4F6A-BA12-C057E9EC74C5}" srcOrd="0" destOrd="1" presId="urn:microsoft.com/office/officeart/2005/8/layout/hProcess4"/>
    <dgm:cxn modelId="{9A11F6B2-07CE-484B-ABF9-E31D26ED43F2}" type="presOf" srcId="{F7544449-1605-4DDE-81B7-F2F0759E1157}" destId="{C2811829-DF23-4C60-9E0F-9F7C7812286B}" srcOrd="0" destOrd="0" presId="urn:microsoft.com/office/officeart/2005/8/layout/hProcess4"/>
    <dgm:cxn modelId="{6B0757BA-3931-4072-9BEB-49CE7E1B4D3D}" type="presOf" srcId="{F2CA6F68-F4C6-47D6-8014-44228DD075AE}" destId="{623B4FD5-945A-434F-9082-072D7E4F720A}" srcOrd="1" destOrd="2" presId="urn:microsoft.com/office/officeart/2005/8/layout/hProcess4"/>
    <dgm:cxn modelId="{3992AFC8-0254-4B1C-80DA-23CBB293CD76}" srcId="{F31CE17A-B9E4-4FE1-9374-6CEE3C4A93C5}" destId="{83EF1BE3-431B-4557-9136-E7259F409806}" srcOrd="0" destOrd="0" parTransId="{F41F843C-CB54-43B0-A6F6-ECAD094F20A9}" sibTransId="{DBC51BE0-4D3A-4400-BDEB-70893C7098DC}"/>
    <dgm:cxn modelId="{3853FFCD-074F-4A84-B7EC-BE49EEFC4A92}" srcId="{EF02BEB7-A7E6-476E-BCD8-CD78676A1085}" destId="{F822D2BB-C3FC-4BE2-8D7D-BE85861DEE7A}" srcOrd="1" destOrd="0" parTransId="{A868E1B8-8BEA-49EB-B4F0-94311A1DC5D6}" sibTransId="{1A7CFC3F-7770-46B8-B608-8DC70FA5F936}"/>
    <dgm:cxn modelId="{CD6DCCCF-86BB-4E8E-8FFF-803FEB1E3434}" type="presOf" srcId="{F31CE17A-B9E4-4FE1-9374-6CEE3C4A93C5}" destId="{FC452397-93A3-4004-9961-473D0091D3F5}" srcOrd="0" destOrd="0" presId="urn:microsoft.com/office/officeart/2005/8/layout/hProcess4"/>
    <dgm:cxn modelId="{236854D2-5429-4900-888E-4D9BBF8C7153}" type="presOf" srcId="{A5019623-1977-4236-8522-8C390DBA649F}" destId="{BFACA9A9-CF7D-4AC5-A5D4-38CDF199CBD7}" srcOrd="1" destOrd="2" presId="urn:microsoft.com/office/officeart/2005/8/layout/hProcess4"/>
    <dgm:cxn modelId="{779CCFD6-075F-4A79-8240-0BB2821BEF29}" type="presOf" srcId="{9EFBF05F-8144-43C8-B267-C6431CC2C9E2}" destId="{BFACA9A9-CF7D-4AC5-A5D4-38CDF199CBD7}" srcOrd="1" destOrd="1" presId="urn:microsoft.com/office/officeart/2005/8/layout/hProcess4"/>
    <dgm:cxn modelId="{95B20BDD-2A03-4D85-9265-50D6FA6094AB}" type="presOf" srcId="{879067A8-53B6-4A5E-A94B-78CD06368E0F}" destId="{D11AEAA8-CA5C-4FBD-BAF8-FCE5B1CCB069}" srcOrd="0" destOrd="0" presId="urn:microsoft.com/office/officeart/2005/8/layout/hProcess4"/>
    <dgm:cxn modelId="{9095E0EC-0D1A-4875-BCD6-E4A6B180A7BE}" srcId="{EF02BEB7-A7E6-476E-BCD8-CD78676A1085}" destId="{F31CE17A-B9E4-4FE1-9374-6CEE3C4A93C5}" srcOrd="2" destOrd="0" parTransId="{ED80494C-1FA0-4932-9AA5-9C94DAAB416E}" sibTransId="{6649326F-B580-4E4F-AEC6-D64C80466678}"/>
    <dgm:cxn modelId="{E5812AF4-0A77-4C75-891F-4C545B27F73C}" srcId="{F31CE17A-B9E4-4FE1-9374-6CEE3C4A93C5}" destId="{5C3FE096-BCFC-4559-9BA1-87959F58A198}" srcOrd="1" destOrd="0" parTransId="{C3DD75C1-D170-469E-8DCB-BBD00542D624}" sibTransId="{1F3923CD-868B-40B1-A22E-A9681FEB0917}"/>
    <dgm:cxn modelId="{4B53D0FD-C99F-4851-8DAB-14059ABA95A9}" type="presOf" srcId="{EF02BEB7-A7E6-476E-BCD8-CD78676A1085}" destId="{8C2DC196-FE08-4613-B8F5-573855A3CA08}" srcOrd="0" destOrd="0" presId="urn:microsoft.com/office/officeart/2005/8/layout/hProcess4"/>
    <dgm:cxn modelId="{938B8CD7-452B-4DE0-BE0A-D2FE6BA0F3E7}" type="presParOf" srcId="{8C2DC196-FE08-4613-B8F5-573855A3CA08}" destId="{8FD848F0-B2C4-4A26-AC1F-8C3BD8CF9F8E}" srcOrd="0" destOrd="0" presId="urn:microsoft.com/office/officeart/2005/8/layout/hProcess4"/>
    <dgm:cxn modelId="{5C49986A-75D2-4B28-81A4-9B8BBAE21CA1}" type="presParOf" srcId="{8C2DC196-FE08-4613-B8F5-573855A3CA08}" destId="{310D766D-FA0B-4249-AC58-1FE468ECEAF0}" srcOrd="1" destOrd="0" presId="urn:microsoft.com/office/officeart/2005/8/layout/hProcess4"/>
    <dgm:cxn modelId="{77FED4BC-8BBD-44C4-B2E7-2FCD2DCA8C03}" type="presParOf" srcId="{8C2DC196-FE08-4613-B8F5-573855A3CA08}" destId="{6DA0AC40-D189-41C0-9714-5A1DE70EA30D}" srcOrd="2" destOrd="0" presId="urn:microsoft.com/office/officeart/2005/8/layout/hProcess4"/>
    <dgm:cxn modelId="{F2DCCF82-9305-42B5-976A-B1EE187823A0}" type="presParOf" srcId="{6DA0AC40-D189-41C0-9714-5A1DE70EA30D}" destId="{BFB65945-7EDB-4789-82A5-4C60D490C0E2}" srcOrd="0" destOrd="0" presId="urn:microsoft.com/office/officeart/2005/8/layout/hProcess4"/>
    <dgm:cxn modelId="{6AEF18CB-F6E9-4EF2-A5F9-6364BD2754B1}" type="presParOf" srcId="{BFB65945-7EDB-4789-82A5-4C60D490C0E2}" destId="{F90FAB74-31BB-430D-82E9-1D0C38E7504E}" srcOrd="0" destOrd="0" presId="urn:microsoft.com/office/officeart/2005/8/layout/hProcess4"/>
    <dgm:cxn modelId="{52CC62F0-43DD-4341-BD31-8B0FEC4B36D0}" type="presParOf" srcId="{BFB65945-7EDB-4789-82A5-4C60D490C0E2}" destId="{C2811829-DF23-4C60-9E0F-9F7C7812286B}" srcOrd="1" destOrd="0" presId="urn:microsoft.com/office/officeart/2005/8/layout/hProcess4"/>
    <dgm:cxn modelId="{119A434E-7AB3-4BE2-BB69-4127A0DB977A}" type="presParOf" srcId="{BFB65945-7EDB-4789-82A5-4C60D490C0E2}" destId="{BFACA9A9-CF7D-4AC5-A5D4-38CDF199CBD7}" srcOrd="2" destOrd="0" presId="urn:microsoft.com/office/officeart/2005/8/layout/hProcess4"/>
    <dgm:cxn modelId="{1667D858-9303-42DF-9DC1-DE0454B47AEF}" type="presParOf" srcId="{BFB65945-7EDB-4789-82A5-4C60D490C0E2}" destId="{62E94EA0-45C7-4E1C-8EB5-BB22565774BB}" srcOrd="3" destOrd="0" presId="urn:microsoft.com/office/officeart/2005/8/layout/hProcess4"/>
    <dgm:cxn modelId="{0C28CED5-C961-4E2A-90C4-D8DF0DA8E8EA}" type="presParOf" srcId="{BFB65945-7EDB-4789-82A5-4C60D490C0E2}" destId="{7B86EC0B-3958-48C6-85D9-54C2293AFA3E}" srcOrd="4" destOrd="0" presId="urn:microsoft.com/office/officeart/2005/8/layout/hProcess4"/>
    <dgm:cxn modelId="{59369FE4-A855-48CE-BBF3-EB654FD06BC9}" type="presParOf" srcId="{6DA0AC40-D189-41C0-9714-5A1DE70EA30D}" destId="{72DAC244-3A34-4665-A420-10737E60C5C8}" srcOrd="1" destOrd="0" presId="urn:microsoft.com/office/officeart/2005/8/layout/hProcess4"/>
    <dgm:cxn modelId="{9DD45CB7-D45F-4830-8B92-968FD2071A37}" type="presParOf" srcId="{6DA0AC40-D189-41C0-9714-5A1DE70EA30D}" destId="{EE85510B-E5DA-4C09-9A0B-352E5F86615B}" srcOrd="2" destOrd="0" presId="urn:microsoft.com/office/officeart/2005/8/layout/hProcess4"/>
    <dgm:cxn modelId="{4ADDE8CE-CDD5-4DF9-90C7-6BB4B2002BDB}" type="presParOf" srcId="{EE85510B-E5DA-4C09-9A0B-352E5F86615B}" destId="{DDD35336-8FA4-4209-8269-A6B61CFBDFAA}" srcOrd="0" destOrd="0" presId="urn:microsoft.com/office/officeart/2005/8/layout/hProcess4"/>
    <dgm:cxn modelId="{88058621-05B4-4354-843C-7CCAD3DCD05A}" type="presParOf" srcId="{EE85510B-E5DA-4C09-9A0B-352E5F86615B}" destId="{D11AEAA8-CA5C-4FBD-BAF8-FCE5B1CCB069}" srcOrd="1" destOrd="0" presId="urn:microsoft.com/office/officeart/2005/8/layout/hProcess4"/>
    <dgm:cxn modelId="{2BCFD867-BB1E-4827-A5C1-EF8804C0E3D2}" type="presParOf" srcId="{EE85510B-E5DA-4C09-9A0B-352E5F86615B}" destId="{6036BF0B-3ADC-4921-ADA4-E10EA5D24587}" srcOrd="2" destOrd="0" presId="urn:microsoft.com/office/officeart/2005/8/layout/hProcess4"/>
    <dgm:cxn modelId="{D1DA0699-B98B-417C-B688-63668DC85977}" type="presParOf" srcId="{EE85510B-E5DA-4C09-9A0B-352E5F86615B}" destId="{A6DFB0E9-B1EE-4460-AB05-57C1686BA6C9}" srcOrd="3" destOrd="0" presId="urn:microsoft.com/office/officeart/2005/8/layout/hProcess4"/>
    <dgm:cxn modelId="{4AA75E72-10D4-4DAC-8DD5-92C6A3A05F0C}" type="presParOf" srcId="{EE85510B-E5DA-4C09-9A0B-352E5F86615B}" destId="{9F275382-8079-42A3-8E0E-C70B5FB45E52}" srcOrd="4" destOrd="0" presId="urn:microsoft.com/office/officeart/2005/8/layout/hProcess4"/>
    <dgm:cxn modelId="{E4646886-BB79-49E5-8116-EB1CED059001}" type="presParOf" srcId="{6DA0AC40-D189-41C0-9714-5A1DE70EA30D}" destId="{EE66D5CD-AC86-4FC5-8848-3A3353B32B29}" srcOrd="3" destOrd="0" presId="urn:microsoft.com/office/officeart/2005/8/layout/hProcess4"/>
    <dgm:cxn modelId="{7F4AB14F-25FE-4D40-BBAF-9AB7DE0EC588}" type="presParOf" srcId="{6DA0AC40-D189-41C0-9714-5A1DE70EA30D}" destId="{54C1B989-FF34-4E1A-918A-C25FB1A7DD98}" srcOrd="4" destOrd="0" presId="urn:microsoft.com/office/officeart/2005/8/layout/hProcess4"/>
    <dgm:cxn modelId="{67FF608C-2F30-465B-8CD2-B9792A908D47}" type="presParOf" srcId="{54C1B989-FF34-4E1A-918A-C25FB1A7DD98}" destId="{57B1E912-7AA8-41D1-8E20-AA4A1AF0D793}" srcOrd="0" destOrd="0" presId="urn:microsoft.com/office/officeart/2005/8/layout/hProcess4"/>
    <dgm:cxn modelId="{D8E5EC29-8427-47B5-8A96-C9457518866E}" type="presParOf" srcId="{54C1B989-FF34-4E1A-918A-C25FB1A7DD98}" destId="{4334D1C0-C5C7-4F6A-BA12-C057E9EC74C5}" srcOrd="1" destOrd="0" presId="urn:microsoft.com/office/officeart/2005/8/layout/hProcess4"/>
    <dgm:cxn modelId="{34901695-5898-4A74-9FB1-78E8E86D7131}" type="presParOf" srcId="{54C1B989-FF34-4E1A-918A-C25FB1A7DD98}" destId="{623B4FD5-945A-434F-9082-072D7E4F720A}" srcOrd="2" destOrd="0" presId="urn:microsoft.com/office/officeart/2005/8/layout/hProcess4"/>
    <dgm:cxn modelId="{D06F9527-CB38-45EC-8116-EE28B6784427}" type="presParOf" srcId="{54C1B989-FF34-4E1A-918A-C25FB1A7DD98}" destId="{FC452397-93A3-4004-9961-473D0091D3F5}" srcOrd="3" destOrd="0" presId="urn:microsoft.com/office/officeart/2005/8/layout/hProcess4"/>
    <dgm:cxn modelId="{9A187D9C-C95E-413D-99BA-E59AA7993FFB}" type="presParOf" srcId="{54C1B989-FF34-4E1A-918A-C25FB1A7DD98}" destId="{EB2248A1-D960-4605-B601-85F1422CE5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4CA834-FDB5-439A-9537-05D21EA7D308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58605C7-7F49-412B-BEBC-48B6C8EFCF8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Credit Card</a:t>
          </a:r>
        </a:p>
        <a:p>
          <a:r>
            <a:rPr lang="en-IN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Lead</a:t>
          </a:r>
        </a:p>
      </dgm:t>
    </dgm:pt>
    <dgm:pt modelId="{D06740BB-6508-48A1-95BD-DF4CB35EC180}" type="parTrans" cxnId="{B47C3B80-CC0C-4580-9A97-CC74303E41C2}">
      <dgm:prSet/>
      <dgm:spPr/>
      <dgm:t>
        <a:bodyPr/>
        <a:lstStyle/>
        <a:p>
          <a:endParaRPr lang="en-IN"/>
        </a:p>
      </dgm:t>
    </dgm:pt>
    <dgm:pt modelId="{5FC199B0-D664-4FD0-9AE2-E1F927A47AF2}" type="sibTrans" cxnId="{B47C3B80-CC0C-4580-9A97-CC74303E41C2}">
      <dgm:prSet/>
      <dgm:spPr/>
      <dgm:t>
        <a:bodyPr/>
        <a:lstStyle/>
        <a:p>
          <a:endParaRPr lang="en-IN"/>
        </a:p>
      </dgm:t>
    </dgm:pt>
    <dgm:pt modelId="{7DAAECBF-F7C6-45A3-A36D-B388E4CE63C8}">
      <dgm:prSet phldrT="[Text]" custT="1"/>
      <dgm:spPr/>
      <dgm:t>
        <a:bodyPr/>
        <a:lstStyle/>
        <a:p>
          <a:r>
            <a:rPr lang="en-IN" sz="3050" i="0" u="none" dirty="0">
              <a:solidFill>
                <a:schemeClr val="accent2">
                  <a:lumMod val="75000"/>
                </a:schemeClr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rPr>
            <a:t>Customer Acquisition</a:t>
          </a:r>
        </a:p>
      </dgm:t>
    </dgm:pt>
    <dgm:pt modelId="{8BACB1F6-F68E-4FC9-BCB2-2A9F60CC3544}" type="parTrans" cxnId="{59D0266A-BF36-44CF-A869-F810618FCD82}">
      <dgm:prSet/>
      <dgm:spPr/>
      <dgm:t>
        <a:bodyPr/>
        <a:lstStyle/>
        <a:p>
          <a:endParaRPr lang="en-IN"/>
        </a:p>
      </dgm:t>
    </dgm:pt>
    <dgm:pt modelId="{E29CFB67-C9E7-4C49-9C9E-526EB8AFB661}" type="sibTrans" cxnId="{59D0266A-BF36-44CF-A869-F810618FCD82}">
      <dgm:prSet/>
      <dgm:spPr/>
      <dgm:t>
        <a:bodyPr/>
        <a:lstStyle/>
        <a:p>
          <a:endParaRPr lang="en-IN"/>
        </a:p>
      </dgm:t>
    </dgm:pt>
    <dgm:pt modelId="{66C4272B-7B3F-4276-AE19-567532DF759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050" kern="1200" dirty="0">
              <a:solidFill>
                <a:schemeClr val="accent2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rPr>
            <a:t>Revenue</a:t>
          </a:r>
          <a:r>
            <a:rPr lang="en-IN" sz="3050" kern="1200" baseline="0" dirty="0">
              <a:solidFill>
                <a:schemeClr val="accent2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rPr>
            <a:t> Generation</a:t>
          </a:r>
          <a:endParaRPr lang="en-IN" sz="3050" kern="1200" dirty="0">
            <a:solidFill>
              <a:schemeClr val="accent2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gm:t>
    </dgm:pt>
    <dgm:pt modelId="{5EFC8FE5-C498-4BB3-A365-5C6A774AF5BA}" type="parTrans" cxnId="{2017E7CC-C8CB-42D2-83EB-3CDE0B749109}">
      <dgm:prSet/>
      <dgm:spPr/>
      <dgm:t>
        <a:bodyPr/>
        <a:lstStyle/>
        <a:p>
          <a:endParaRPr lang="en-IN"/>
        </a:p>
      </dgm:t>
    </dgm:pt>
    <dgm:pt modelId="{BF4C3EC1-2CAB-4A96-8EF0-183D2F277683}" type="sibTrans" cxnId="{2017E7CC-C8CB-42D2-83EB-3CDE0B749109}">
      <dgm:prSet/>
      <dgm:spPr/>
      <dgm:t>
        <a:bodyPr/>
        <a:lstStyle/>
        <a:p>
          <a:endParaRPr lang="en-IN"/>
        </a:p>
      </dgm:t>
    </dgm:pt>
    <dgm:pt modelId="{15A0CA0E-9318-4678-A09B-9738727C8402}">
      <dgm:prSet phldrT="[Text]"/>
      <dgm:spPr/>
      <dgm:t>
        <a:bodyPr/>
        <a:lstStyle/>
        <a:p>
          <a:r>
            <a:rPr lang="en-IN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Risk</a:t>
          </a:r>
          <a:r>
            <a:rPr lang="en-IN" baseline="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 Management</a:t>
          </a:r>
          <a:endParaRPr lang="en-IN" dirty="0">
            <a:solidFill>
              <a:schemeClr val="accent2">
                <a:lumMod val="75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C23BADA-581A-4642-8462-4BD62337C97D}" type="parTrans" cxnId="{9574DEEE-2D45-4A21-B003-49DF63BA0E98}">
      <dgm:prSet/>
      <dgm:spPr/>
      <dgm:t>
        <a:bodyPr/>
        <a:lstStyle/>
        <a:p>
          <a:endParaRPr lang="en-IN"/>
        </a:p>
      </dgm:t>
    </dgm:pt>
    <dgm:pt modelId="{E5E63E12-1C2D-4409-8879-E8BBD68B8428}" type="sibTrans" cxnId="{9574DEEE-2D45-4A21-B003-49DF63BA0E98}">
      <dgm:prSet/>
      <dgm:spPr/>
      <dgm:t>
        <a:bodyPr/>
        <a:lstStyle/>
        <a:p>
          <a:endParaRPr lang="en-IN"/>
        </a:p>
      </dgm:t>
    </dgm:pt>
    <dgm:pt modelId="{809E6235-F8CB-4F50-A431-D0D779008693}" type="pres">
      <dgm:prSet presAssocID="{404CA834-FDB5-439A-9537-05D21EA7D30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70D3ADA2-C92F-409C-8891-20180FF5130A}" type="pres">
      <dgm:prSet presAssocID="{058605C7-7F49-412B-BEBC-48B6C8EFCF8E}" presName="Parent" presStyleLbl="node1" presStyleIdx="0" presStyleCnt="2">
        <dgm:presLayoutVars>
          <dgm:chMax val="4"/>
          <dgm:chPref val="3"/>
        </dgm:presLayoutVars>
      </dgm:prSet>
      <dgm:spPr/>
    </dgm:pt>
    <dgm:pt modelId="{558ABEDD-8066-40DE-8966-93BC158F6936}" type="pres">
      <dgm:prSet presAssocID="{7DAAECBF-F7C6-45A3-A36D-B388E4CE63C8}" presName="Accent" presStyleLbl="node1" presStyleIdx="1" presStyleCnt="2" custScaleX="74803" custScaleY="92787" custLinFactNeighborX="689" custLinFactNeighborY="-608"/>
      <dgm:spPr/>
    </dgm:pt>
    <dgm:pt modelId="{67A2165F-0984-49B1-BC9A-85B205257BE6}" type="pres">
      <dgm:prSet presAssocID="{7DAAECBF-F7C6-45A3-A36D-B388E4CE63C8}" presName="Image1" presStyleLbl="fgImgPlace1" presStyleIdx="0" presStyleCnt="3" custScaleX="65934" custScaleY="75105" custLinFactNeighborX="-10782" custLinFactNeighborY="-120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</dgm:spPr>
    </dgm:pt>
    <dgm:pt modelId="{0A21F3B7-61DA-4937-82F8-5E88F3114834}" type="pres">
      <dgm:prSet presAssocID="{7DAAECBF-F7C6-45A3-A36D-B388E4CE63C8}" presName="Child1" presStyleLbl="revTx" presStyleIdx="0" presStyleCnt="3" custScaleX="128218" custLinFactNeighborX="-5451" custLinFactNeighborY="-71451">
        <dgm:presLayoutVars>
          <dgm:chMax val="0"/>
          <dgm:chPref val="0"/>
          <dgm:bulletEnabled val="1"/>
        </dgm:presLayoutVars>
      </dgm:prSet>
      <dgm:spPr/>
    </dgm:pt>
    <dgm:pt modelId="{BE058175-497B-488A-8343-AE0906C64F8C}" type="pres">
      <dgm:prSet presAssocID="{66C4272B-7B3F-4276-AE19-567532DF759A}" presName="Image2" presStyleCnt="0"/>
      <dgm:spPr/>
    </dgm:pt>
    <dgm:pt modelId="{D0C8EB16-0279-41CE-865E-1227CC698679}" type="pres">
      <dgm:prSet presAssocID="{66C4272B-7B3F-4276-AE19-567532DF759A}" presName="Image" presStyleLbl="fgImgPlace1" presStyleIdx="1" presStyleCnt="3" custScaleX="90424" custScaleY="71518" custLinFactNeighborX="-26565" custLinFactNeighborY="-46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65BF394C-EC62-4AB7-91D7-73AC3BF32D16}" type="pres">
      <dgm:prSet presAssocID="{66C4272B-7B3F-4276-AE19-567532DF759A}" presName="Child2" presStyleLbl="revTx" presStyleIdx="1" presStyleCnt="3" custScaleX="136238" custScaleY="162505" custLinFactNeighborX="14033" custLinFactNeighborY="9269">
        <dgm:presLayoutVars>
          <dgm:chMax val="0"/>
          <dgm:chPref val="0"/>
          <dgm:bulletEnabled val="1"/>
        </dgm:presLayoutVars>
      </dgm:prSet>
      <dgm:spPr/>
    </dgm:pt>
    <dgm:pt modelId="{69553DCD-DA93-4FFE-9EB4-73E950291809}" type="pres">
      <dgm:prSet presAssocID="{15A0CA0E-9318-4678-A09B-9738727C8402}" presName="Image3" presStyleCnt="0"/>
      <dgm:spPr/>
    </dgm:pt>
    <dgm:pt modelId="{54EDC985-12E0-4872-B6FA-C28655A1F503}" type="pres">
      <dgm:prSet presAssocID="{15A0CA0E-9318-4678-A09B-9738727C8402}" presName="Image" presStyleLbl="fgImgPlace1" presStyleIdx="2" presStyleCnt="3" custScaleX="81559" custScaleY="92785" custLinFactNeighborX="-29222" custLinFactNeighborY="400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3577C5C-2F8F-4A48-9CDC-1263A9755D03}" type="pres">
      <dgm:prSet presAssocID="{15A0CA0E-9318-4678-A09B-9738727C8402}" presName="Child3" presStyleLbl="revTx" presStyleIdx="2" presStyleCnt="3" custLinFactNeighborX="-29890" custLinFactNeighborY="75813">
        <dgm:presLayoutVars>
          <dgm:chMax val="0"/>
          <dgm:chPref val="0"/>
          <dgm:bulletEnabled val="1"/>
        </dgm:presLayoutVars>
      </dgm:prSet>
      <dgm:spPr/>
    </dgm:pt>
  </dgm:ptLst>
  <dgm:cxnLst>
    <dgm:cxn modelId="{F485F921-FB18-4DC0-A55F-43A82BE19587}" type="presOf" srcId="{66C4272B-7B3F-4276-AE19-567532DF759A}" destId="{65BF394C-EC62-4AB7-91D7-73AC3BF32D16}" srcOrd="0" destOrd="0" presId="urn:microsoft.com/office/officeart/2011/layout/RadialPictureList"/>
    <dgm:cxn modelId="{18286665-8AA0-4118-A9ED-3826AEAB1B1A}" type="presOf" srcId="{404CA834-FDB5-439A-9537-05D21EA7D308}" destId="{809E6235-F8CB-4F50-A431-D0D779008693}" srcOrd="0" destOrd="0" presId="urn:microsoft.com/office/officeart/2011/layout/RadialPictureList"/>
    <dgm:cxn modelId="{59D0266A-BF36-44CF-A869-F810618FCD82}" srcId="{058605C7-7F49-412B-BEBC-48B6C8EFCF8E}" destId="{7DAAECBF-F7C6-45A3-A36D-B388E4CE63C8}" srcOrd="0" destOrd="0" parTransId="{8BACB1F6-F68E-4FC9-BCB2-2A9F60CC3544}" sibTransId="{E29CFB67-C9E7-4C49-9C9E-526EB8AFB661}"/>
    <dgm:cxn modelId="{0B58AC79-E9F4-49D4-AA45-A1DB102D2CC4}" type="presOf" srcId="{058605C7-7F49-412B-BEBC-48B6C8EFCF8E}" destId="{70D3ADA2-C92F-409C-8891-20180FF5130A}" srcOrd="0" destOrd="0" presId="urn:microsoft.com/office/officeart/2011/layout/RadialPictureList"/>
    <dgm:cxn modelId="{B47C3B80-CC0C-4580-9A97-CC74303E41C2}" srcId="{404CA834-FDB5-439A-9537-05D21EA7D308}" destId="{058605C7-7F49-412B-BEBC-48B6C8EFCF8E}" srcOrd="0" destOrd="0" parTransId="{D06740BB-6508-48A1-95BD-DF4CB35EC180}" sibTransId="{5FC199B0-D664-4FD0-9AE2-E1F927A47AF2}"/>
    <dgm:cxn modelId="{A7FE4FB9-7292-47FF-A0B9-22C6DD84CA42}" type="presOf" srcId="{7DAAECBF-F7C6-45A3-A36D-B388E4CE63C8}" destId="{0A21F3B7-61DA-4937-82F8-5E88F3114834}" srcOrd="0" destOrd="0" presId="urn:microsoft.com/office/officeart/2011/layout/RadialPictureList"/>
    <dgm:cxn modelId="{2017E7CC-C8CB-42D2-83EB-3CDE0B749109}" srcId="{058605C7-7F49-412B-BEBC-48B6C8EFCF8E}" destId="{66C4272B-7B3F-4276-AE19-567532DF759A}" srcOrd="1" destOrd="0" parTransId="{5EFC8FE5-C498-4BB3-A365-5C6A774AF5BA}" sibTransId="{BF4C3EC1-2CAB-4A96-8EF0-183D2F277683}"/>
    <dgm:cxn modelId="{CAFEA7D5-D538-4826-A624-C0531E3EA2FA}" type="presOf" srcId="{15A0CA0E-9318-4678-A09B-9738727C8402}" destId="{63577C5C-2F8F-4A48-9CDC-1263A9755D03}" srcOrd="0" destOrd="0" presId="urn:microsoft.com/office/officeart/2011/layout/RadialPictureList"/>
    <dgm:cxn modelId="{9574DEEE-2D45-4A21-B003-49DF63BA0E98}" srcId="{058605C7-7F49-412B-BEBC-48B6C8EFCF8E}" destId="{15A0CA0E-9318-4678-A09B-9738727C8402}" srcOrd="2" destOrd="0" parTransId="{6C23BADA-581A-4642-8462-4BD62337C97D}" sibTransId="{E5E63E12-1C2D-4409-8879-E8BBD68B8428}"/>
    <dgm:cxn modelId="{B418374F-A8A6-4B11-B79E-F1C2A27087BB}" type="presParOf" srcId="{809E6235-F8CB-4F50-A431-D0D779008693}" destId="{70D3ADA2-C92F-409C-8891-20180FF5130A}" srcOrd="0" destOrd="0" presId="urn:microsoft.com/office/officeart/2011/layout/RadialPictureList"/>
    <dgm:cxn modelId="{28D58091-E32E-43F7-B544-0EC20A501FC4}" type="presParOf" srcId="{809E6235-F8CB-4F50-A431-D0D779008693}" destId="{558ABEDD-8066-40DE-8966-93BC158F6936}" srcOrd="1" destOrd="0" presId="urn:microsoft.com/office/officeart/2011/layout/RadialPictureList"/>
    <dgm:cxn modelId="{57F00C82-E985-49F9-B3F8-773F9CE6B9BD}" type="presParOf" srcId="{809E6235-F8CB-4F50-A431-D0D779008693}" destId="{67A2165F-0984-49B1-BC9A-85B205257BE6}" srcOrd="2" destOrd="0" presId="urn:microsoft.com/office/officeart/2011/layout/RadialPictureList"/>
    <dgm:cxn modelId="{5655BBB8-0E43-4015-B6B9-1D7F318C3747}" type="presParOf" srcId="{809E6235-F8CB-4F50-A431-D0D779008693}" destId="{0A21F3B7-61DA-4937-82F8-5E88F3114834}" srcOrd="3" destOrd="0" presId="urn:microsoft.com/office/officeart/2011/layout/RadialPictureList"/>
    <dgm:cxn modelId="{CE6D553B-99EE-4476-96FC-E86881438201}" type="presParOf" srcId="{809E6235-F8CB-4F50-A431-D0D779008693}" destId="{BE058175-497B-488A-8343-AE0906C64F8C}" srcOrd="4" destOrd="0" presId="urn:microsoft.com/office/officeart/2011/layout/RadialPictureList"/>
    <dgm:cxn modelId="{8542703C-0259-4161-98EE-F2D1839FEA80}" type="presParOf" srcId="{BE058175-497B-488A-8343-AE0906C64F8C}" destId="{D0C8EB16-0279-41CE-865E-1227CC698679}" srcOrd="0" destOrd="0" presId="urn:microsoft.com/office/officeart/2011/layout/RadialPictureList"/>
    <dgm:cxn modelId="{924FDB60-23D9-460E-AF9F-5AE8BD91BAE6}" type="presParOf" srcId="{809E6235-F8CB-4F50-A431-D0D779008693}" destId="{65BF394C-EC62-4AB7-91D7-73AC3BF32D16}" srcOrd="5" destOrd="0" presId="urn:microsoft.com/office/officeart/2011/layout/RadialPictureList"/>
    <dgm:cxn modelId="{015B72E3-4FA9-45D6-8768-58D04D8DFE2B}" type="presParOf" srcId="{809E6235-F8CB-4F50-A431-D0D779008693}" destId="{69553DCD-DA93-4FFE-9EB4-73E950291809}" srcOrd="6" destOrd="0" presId="urn:microsoft.com/office/officeart/2011/layout/RadialPictureList"/>
    <dgm:cxn modelId="{1B5C175F-15B4-4DF1-938C-6FEB5EC48E74}" type="presParOf" srcId="{69553DCD-DA93-4FFE-9EB4-73E950291809}" destId="{54EDC985-12E0-4872-B6FA-C28655A1F503}" srcOrd="0" destOrd="0" presId="urn:microsoft.com/office/officeart/2011/layout/RadialPictureList"/>
    <dgm:cxn modelId="{4FECB024-C683-4437-A876-D7F1F4AF3350}" type="presParOf" srcId="{809E6235-F8CB-4F50-A431-D0D779008693}" destId="{63577C5C-2F8F-4A48-9CDC-1263A9755D03}" srcOrd="7" destOrd="0" presId="urn:microsoft.com/office/officeart/2011/layout/RadialPicture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11829-DF23-4C60-9E0F-9F7C7812286B}">
      <dsp:nvSpPr>
        <dsp:cNvPr id="0" name=""/>
        <dsp:cNvSpPr/>
      </dsp:nvSpPr>
      <dsp:spPr>
        <a:xfrm>
          <a:off x="0" y="1614891"/>
          <a:ext cx="5081811" cy="5227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50" kern="12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Data Complexity and Volume</a:t>
          </a:r>
        </a:p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50" kern="12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Targeting Right Customers</a:t>
          </a:r>
        </a:p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50" kern="12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Aharoni" panose="02010803020104030203" pitchFamily="2" charset="-79"/>
            </a:rPr>
            <a:t>Dynamic Customer Behaviour</a:t>
          </a:r>
        </a:p>
      </dsp:txBody>
      <dsp:txXfrm>
        <a:off x="120298" y="1735189"/>
        <a:ext cx="4841215" cy="3866668"/>
      </dsp:txXfrm>
    </dsp:sp>
    <dsp:sp modelId="{72DAC244-3A34-4665-A420-10737E60C5C8}">
      <dsp:nvSpPr>
        <dsp:cNvPr id="0" name=""/>
        <dsp:cNvSpPr/>
      </dsp:nvSpPr>
      <dsp:spPr>
        <a:xfrm rot="1013577">
          <a:off x="2738530" y="3413269"/>
          <a:ext cx="4712136" cy="4712136"/>
        </a:xfrm>
        <a:prstGeom prst="leftCircularArrow">
          <a:avLst>
            <a:gd name="adj1" fmla="val 3037"/>
            <a:gd name="adj2" fmla="val 372708"/>
            <a:gd name="adj3" fmla="val 2108258"/>
            <a:gd name="adj4" fmla="val 8984528"/>
            <a:gd name="adj5" fmla="val 3543"/>
          </a:avLst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94EA0-45C7-4E1C-8EB5-BB22565774BB}">
      <dsp:nvSpPr>
        <dsp:cNvPr id="0" name=""/>
        <dsp:cNvSpPr/>
      </dsp:nvSpPr>
      <dsp:spPr>
        <a:xfrm>
          <a:off x="1354596" y="5307999"/>
          <a:ext cx="3713644" cy="147679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1" kern="1200" dirty="0">
              <a:solidFill>
                <a:schemeClr val="tx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Challenges</a:t>
          </a:r>
        </a:p>
      </dsp:txBody>
      <dsp:txXfrm>
        <a:off x="1397850" y="5351253"/>
        <a:ext cx="3627136" cy="1390285"/>
      </dsp:txXfrm>
    </dsp:sp>
    <dsp:sp modelId="{D11AEAA8-CA5C-4FBD-BAF8-FCE5B1CCB069}">
      <dsp:nvSpPr>
        <dsp:cNvPr id="0" name=""/>
        <dsp:cNvSpPr/>
      </dsp:nvSpPr>
      <dsp:spPr>
        <a:xfrm>
          <a:off x="5720818" y="1419029"/>
          <a:ext cx="4446861" cy="5687862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50" b="0" i="0" kern="1200" dirty="0">
              <a:latin typeface="Inter" panose="020B0604020202020204" charset="0"/>
              <a:ea typeface="Inter" panose="020B0604020202020204" charset="0"/>
            </a:rPr>
            <a:t>The problem at hand is to develop a predictive model that accurately predicts potential customers to offer credit card.</a:t>
          </a:r>
          <a:endParaRPr lang="en-IN" sz="3050" kern="1200" dirty="0">
            <a:solidFill>
              <a:schemeClr val="bg1">
                <a:lumMod val="50000"/>
              </a:schemeClr>
            </a:solidFill>
            <a:latin typeface="Inter" panose="020B0604020202020204" charset="0"/>
            <a:ea typeface="Inter" panose="020B0604020202020204" charset="0"/>
            <a:cs typeface="Aharoni" panose="02010803020104030203" pitchFamily="2" charset="-79"/>
          </a:endParaRPr>
        </a:p>
      </dsp:txBody>
      <dsp:txXfrm>
        <a:off x="5851062" y="2768101"/>
        <a:ext cx="4186373" cy="4208546"/>
      </dsp:txXfrm>
    </dsp:sp>
    <dsp:sp modelId="{EE66D5CD-AC86-4FC5-8848-3A3353B32B29}">
      <dsp:nvSpPr>
        <dsp:cNvPr id="0" name=""/>
        <dsp:cNvSpPr/>
      </dsp:nvSpPr>
      <dsp:spPr>
        <a:xfrm rot="20719760">
          <a:off x="8172040" y="35123"/>
          <a:ext cx="5202973" cy="5202973"/>
        </a:xfrm>
        <a:prstGeom prst="circularArrow">
          <a:avLst>
            <a:gd name="adj1" fmla="val 2750"/>
            <a:gd name="adj2" fmla="val 335288"/>
            <a:gd name="adj3" fmla="val 19891758"/>
            <a:gd name="adj4" fmla="val 12978068"/>
            <a:gd name="adj5" fmla="val 3209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FB0E9-B1EE-4460-AB05-57C1686BA6C9}">
      <dsp:nvSpPr>
        <dsp:cNvPr id="0" name=""/>
        <dsp:cNvSpPr/>
      </dsp:nvSpPr>
      <dsp:spPr>
        <a:xfrm>
          <a:off x="7034174" y="1176323"/>
          <a:ext cx="3642713" cy="136500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1" kern="1200" dirty="0">
              <a:solidFill>
                <a:schemeClr val="tx2">
                  <a:lumMod val="75000"/>
                </a:schemeClr>
              </a:solidFill>
            </a:rPr>
            <a:t>Problem</a:t>
          </a:r>
          <a:r>
            <a:rPr lang="en-IN" sz="4200" b="1" kern="1200" baseline="0" dirty="0">
              <a:solidFill>
                <a:schemeClr val="tx2">
                  <a:lumMod val="75000"/>
                </a:schemeClr>
              </a:solidFill>
            </a:rPr>
            <a:t> Statement</a:t>
          </a:r>
          <a:endParaRPr lang="en-IN" sz="4200" b="1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7074153" y="1216302"/>
        <a:ext cx="3562755" cy="1285042"/>
      </dsp:txXfrm>
    </dsp:sp>
    <dsp:sp modelId="{4334D1C0-C5C7-4F6A-BA12-C057E9EC74C5}">
      <dsp:nvSpPr>
        <dsp:cNvPr id="0" name=""/>
        <dsp:cNvSpPr/>
      </dsp:nvSpPr>
      <dsp:spPr>
        <a:xfrm>
          <a:off x="11217611" y="1174753"/>
          <a:ext cx="4608962" cy="5955811"/>
        </a:xfrm>
        <a:prstGeom prst="roundRect">
          <a:avLst>
            <a:gd name="adj" fmla="val 10000"/>
          </a:avLst>
        </a:prstGeom>
        <a:solidFill>
          <a:schemeClr val="bg1">
            <a:lumMod val="75000"/>
            <a:alpha val="9000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50" kern="1200" dirty="0">
              <a:solidFill>
                <a:schemeClr val="tx1"/>
              </a:solidFill>
              <a:latin typeface="+mn-lt"/>
              <a:cs typeface="Aharoni" panose="02010803020104030203" pitchFamily="2" charset="-79"/>
            </a:rPr>
            <a:t>Develop a Predictive model for detection of customers for Credit card</a:t>
          </a:r>
        </a:p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50" kern="1200" dirty="0">
              <a:solidFill>
                <a:schemeClr val="tx1"/>
              </a:solidFill>
              <a:latin typeface="+mn-lt"/>
              <a:cs typeface="Aharoni" panose="02010803020104030203" pitchFamily="2" charset="-79"/>
            </a:rPr>
            <a:t>Utilizing machine Learning to analyze customer behaviour patterns and insights</a:t>
          </a:r>
        </a:p>
        <a:p>
          <a:pPr marL="285750" lvl="1" indent="-285750" algn="l" defTabSz="1355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3050" kern="1200" dirty="0">
            <a:solidFill>
              <a:schemeClr val="tx1"/>
            </a:solidFill>
            <a:latin typeface="+mn-lt"/>
            <a:cs typeface="Aharoni" panose="02010803020104030203" pitchFamily="2" charset="-79"/>
          </a:endParaRPr>
        </a:p>
      </dsp:txBody>
      <dsp:txXfrm>
        <a:off x="11352603" y="1309745"/>
        <a:ext cx="4338978" cy="4409582"/>
      </dsp:txXfrm>
    </dsp:sp>
    <dsp:sp modelId="{FC452397-93A3-4004-9961-473D0091D3F5}">
      <dsp:nvSpPr>
        <dsp:cNvPr id="0" name=""/>
        <dsp:cNvSpPr/>
      </dsp:nvSpPr>
      <dsp:spPr>
        <a:xfrm>
          <a:off x="12383605" y="5785978"/>
          <a:ext cx="3713644" cy="1476793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1" kern="1200" dirty="0">
              <a:solidFill>
                <a:schemeClr val="tx2">
                  <a:lumMod val="75000"/>
                </a:schemeClr>
              </a:solidFill>
            </a:rPr>
            <a:t>Goals</a:t>
          </a:r>
          <a:r>
            <a:rPr lang="en-IN" sz="4200" b="1" kern="1200" baseline="0" dirty="0">
              <a:solidFill>
                <a:schemeClr val="tx2">
                  <a:lumMod val="75000"/>
                </a:schemeClr>
              </a:solidFill>
            </a:rPr>
            <a:t> and Objective</a:t>
          </a:r>
          <a:endParaRPr lang="en-IN" sz="4200" b="1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12426859" y="5829232"/>
        <a:ext cx="3627136" cy="1390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3ADA2-C92F-409C-8891-20180FF5130A}">
      <dsp:nvSpPr>
        <dsp:cNvPr id="0" name=""/>
        <dsp:cNvSpPr/>
      </dsp:nvSpPr>
      <dsp:spPr>
        <a:xfrm>
          <a:off x="999065" y="2893059"/>
          <a:ext cx="3086000" cy="3086153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Credit Card</a:t>
          </a:r>
        </a:p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rPr>
            <a:t>Lead</a:t>
          </a:r>
        </a:p>
      </dsp:txBody>
      <dsp:txXfrm>
        <a:off x="1450999" y="3345016"/>
        <a:ext cx="2182132" cy="2182239"/>
      </dsp:txXfrm>
    </dsp:sp>
    <dsp:sp modelId="{558ABEDD-8066-40DE-8966-93BC158F6936}">
      <dsp:nvSpPr>
        <dsp:cNvPr id="0" name=""/>
        <dsp:cNvSpPr/>
      </dsp:nvSpPr>
      <dsp:spPr>
        <a:xfrm>
          <a:off x="234256" y="1371609"/>
          <a:ext cx="4653396" cy="601712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2165F-0984-49B1-BC9A-85B205257BE6}">
      <dsp:nvSpPr>
        <dsp:cNvPr id="0" name=""/>
        <dsp:cNvSpPr/>
      </dsp:nvSpPr>
      <dsp:spPr>
        <a:xfrm>
          <a:off x="4091594" y="1729830"/>
          <a:ext cx="1090008" cy="12419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1F3B7-61DA-4937-82F8-5E88F3114834}">
      <dsp:nvSpPr>
        <dsp:cNvPr id="0" name=""/>
        <dsp:cNvSpPr/>
      </dsp:nvSpPr>
      <dsp:spPr>
        <a:xfrm>
          <a:off x="5333997" y="606873"/>
          <a:ext cx="2837269" cy="1600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55725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3050" i="0" u="none" kern="1200" dirty="0">
              <a:solidFill>
                <a:schemeClr val="accent2">
                  <a:lumMod val="75000"/>
                </a:schemeClr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rPr>
            <a:t>Customer Acquisition</a:t>
          </a:r>
        </a:p>
      </dsp:txBody>
      <dsp:txXfrm>
        <a:off x="5333997" y="606873"/>
        <a:ext cx="2837269" cy="1600467"/>
      </dsp:txXfrm>
    </dsp:sp>
    <dsp:sp modelId="{D0C8EB16-0279-41CE-865E-1227CC698679}">
      <dsp:nvSpPr>
        <dsp:cNvPr id="0" name=""/>
        <dsp:cNvSpPr/>
      </dsp:nvSpPr>
      <dsp:spPr>
        <a:xfrm>
          <a:off x="4267200" y="3832921"/>
          <a:ext cx="1494873" cy="11826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BF394C-EC62-4AB7-91D7-73AC3BF32D16}">
      <dsp:nvSpPr>
        <dsp:cNvPr id="0" name=""/>
        <dsp:cNvSpPr/>
      </dsp:nvSpPr>
      <dsp:spPr>
        <a:xfrm>
          <a:off x="6205460" y="3276605"/>
          <a:ext cx="3014739" cy="260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55725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Arial" panose="020B0604020202020204" pitchFamily="34" charset="0"/>
            <a:buNone/>
          </a:pPr>
          <a:r>
            <a:rPr lang="en-IN" sz="3050" kern="1200" dirty="0">
              <a:solidFill>
                <a:schemeClr val="accent2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rPr>
            <a:t>Revenue</a:t>
          </a:r>
          <a:r>
            <a:rPr lang="en-IN" sz="3050" kern="1200" baseline="0" dirty="0">
              <a:solidFill>
                <a:schemeClr val="accent2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rPr>
            <a:t> Generation</a:t>
          </a:r>
          <a:endParaRPr lang="en-IN" sz="3050" kern="1200" dirty="0">
            <a:solidFill>
              <a:schemeClr val="accent2"/>
            </a:solidFill>
            <a:latin typeface="Aharoni" panose="02010803020104030203" pitchFamily="2" charset="-79"/>
            <a:ea typeface="+mn-ea"/>
            <a:cs typeface="Aharoni" panose="02010803020104030203" pitchFamily="2" charset="-79"/>
          </a:endParaRPr>
        </a:p>
      </dsp:txBody>
      <dsp:txXfrm>
        <a:off x="6205460" y="3276605"/>
        <a:ext cx="3014739" cy="2600840"/>
      </dsp:txXfrm>
    </dsp:sp>
    <dsp:sp modelId="{54EDC985-12E0-4872-B6FA-C28655A1F503}">
      <dsp:nvSpPr>
        <dsp:cNvPr id="0" name=""/>
        <dsp:cNvSpPr/>
      </dsp:nvSpPr>
      <dsp:spPr>
        <a:xfrm>
          <a:off x="3657593" y="5638801"/>
          <a:ext cx="1348318" cy="153433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77C5C-2F8F-4A48-9CDC-1263A9755D03}">
      <dsp:nvSpPr>
        <dsp:cNvPr id="0" name=""/>
        <dsp:cNvSpPr/>
      </dsp:nvSpPr>
      <dsp:spPr>
        <a:xfrm>
          <a:off x="5105410" y="6760034"/>
          <a:ext cx="2212848" cy="1600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2600" kern="120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Risk</a:t>
          </a:r>
          <a:r>
            <a:rPr lang="en-IN" sz="2600" kern="1200" baseline="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 Management</a:t>
          </a:r>
          <a:endParaRPr lang="en-IN" sz="2600" kern="1200" dirty="0">
            <a:solidFill>
              <a:schemeClr val="accent2">
                <a:lumMod val="75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105410" y="6760034"/>
        <a:ext cx="2212848" cy="1600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D493C-1394-48FF-8781-0A5B38BD4DBC}" type="datetimeFigureOut">
              <a:rPr lang="en-IN" smtClean="0"/>
              <a:t>27/06/23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2320A-BF46-43A9-B647-4FDD48C43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05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320A-BF46-43A9-B647-4FDD48C4387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67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895b6996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895b6996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320A-BF46-43A9-B647-4FDD48C4387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54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320A-BF46-43A9-B647-4FDD48C4387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942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320A-BF46-43A9-B647-4FDD48C4387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16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10991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credit/credit-cards-cash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d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hyperparameter-tuning/" TargetMode="External"/><Relationship Id="rId2" Type="http://schemas.openxmlformats.org/officeDocument/2006/relationships/hyperlink" Target="https://www.analyticsvidhya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three-techniques-for-scaling-features-for-machine-learning-a7bc063ecd6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nalyticsvidhya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46404" y="960120"/>
            <a:ext cx="7228332" cy="2221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kern="1200" spc="137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Cracking the Code</a:t>
            </a:r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559302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994908 w 4882642"/>
              <a:gd name="connsiteY3" fmla="*/ 0 h 27432"/>
              <a:gd name="connsiteX4" fmla="*/ 2643602 w 4882642"/>
              <a:gd name="connsiteY4" fmla="*/ 0 h 27432"/>
              <a:gd name="connsiteX5" fmla="*/ 3292296 w 4882642"/>
              <a:gd name="connsiteY5" fmla="*/ 0 h 27432"/>
              <a:gd name="connsiteX6" fmla="*/ 4087469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282775 w 4882642"/>
              <a:gd name="connsiteY9" fmla="*/ 27432 h 27432"/>
              <a:gd name="connsiteX10" fmla="*/ 3585254 w 4882642"/>
              <a:gd name="connsiteY10" fmla="*/ 27432 h 27432"/>
              <a:gd name="connsiteX11" fmla="*/ 2887734 w 4882642"/>
              <a:gd name="connsiteY11" fmla="*/ 27432 h 27432"/>
              <a:gd name="connsiteX12" fmla="*/ 2239040 w 4882642"/>
              <a:gd name="connsiteY12" fmla="*/ 27432 h 27432"/>
              <a:gd name="connsiteX13" fmla="*/ 1443867 w 4882642"/>
              <a:gd name="connsiteY13" fmla="*/ 27432 h 27432"/>
              <a:gd name="connsiteX14" fmla="*/ 648694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2422" y="50852"/>
                  <a:pt x="501396" y="-20227"/>
                  <a:pt x="648694" y="0"/>
                </a:cubicBezTo>
                <a:cubicBezTo>
                  <a:pt x="799812" y="38507"/>
                  <a:pt x="959489" y="-800"/>
                  <a:pt x="1199735" y="0"/>
                </a:cubicBezTo>
                <a:cubicBezTo>
                  <a:pt x="1414420" y="17294"/>
                  <a:pt x="1508747" y="1527"/>
                  <a:pt x="1799602" y="0"/>
                </a:cubicBezTo>
                <a:cubicBezTo>
                  <a:pt x="2066440" y="-1017"/>
                  <a:pt x="2195650" y="32589"/>
                  <a:pt x="2545949" y="0"/>
                </a:cubicBezTo>
                <a:cubicBezTo>
                  <a:pt x="2873794" y="-31645"/>
                  <a:pt x="2929952" y="-3485"/>
                  <a:pt x="3194643" y="0"/>
                </a:cubicBezTo>
                <a:cubicBezTo>
                  <a:pt x="3454854" y="13507"/>
                  <a:pt x="3583403" y="-37677"/>
                  <a:pt x="3794510" y="0"/>
                </a:cubicBezTo>
                <a:cubicBezTo>
                  <a:pt x="4006689" y="30598"/>
                  <a:pt x="4340446" y="-94541"/>
                  <a:pt x="4882642" y="0"/>
                </a:cubicBezTo>
                <a:cubicBezTo>
                  <a:pt x="4881830" y="8405"/>
                  <a:pt x="4881054" y="21756"/>
                  <a:pt x="4882642" y="27432"/>
                </a:cubicBezTo>
                <a:cubicBezTo>
                  <a:pt x="4602011" y="27736"/>
                  <a:pt x="4385273" y="27792"/>
                  <a:pt x="4185122" y="27432"/>
                </a:cubicBezTo>
                <a:cubicBezTo>
                  <a:pt x="4006416" y="-24290"/>
                  <a:pt x="3836508" y="36434"/>
                  <a:pt x="3585254" y="27432"/>
                </a:cubicBezTo>
                <a:cubicBezTo>
                  <a:pt x="3336147" y="759"/>
                  <a:pt x="3187969" y="-5198"/>
                  <a:pt x="2790081" y="27432"/>
                </a:cubicBezTo>
                <a:cubicBezTo>
                  <a:pt x="2412999" y="38696"/>
                  <a:pt x="2457514" y="16798"/>
                  <a:pt x="2141387" y="27432"/>
                </a:cubicBezTo>
                <a:cubicBezTo>
                  <a:pt x="1838990" y="46054"/>
                  <a:pt x="1771634" y="27462"/>
                  <a:pt x="1590346" y="27432"/>
                </a:cubicBezTo>
                <a:cubicBezTo>
                  <a:pt x="1444790" y="48064"/>
                  <a:pt x="1195028" y="1250"/>
                  <a:pt x="844000" y="27432"/>
                </a:cubicBezTo>
                <a:cubicBezTo>
                  <a:pt x="493299" y="36516"/>
                  <a:pt x="334969" y="15761"/>
                  <a:pt x="0" y="27432"/>
                </a:cubicBezTo>
                <a:cubicBezTo>
                  <a:pt x="-476" y="15539"/>
                  <a:pt x="-411" y="9181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53027" y="23111"/>
                  <a:pt x="491193" y="-9736"/>
                  <a:pt x="648694" y="0"/>
                </a:cubicBezTo>
                <a:cubicBezTo>
                  <a:pt x="774418" y="32734"/>
                  <a:pt x="1004421" y="15443"/>
                  <a:pt x="1199735" y="0"/>
                </a:cubicBezTo>
                <a:cubicBezTo>
                  <a:pt x="1414066" y="-19237"/>
                  <a:pt x="1745615" y="-11843"/>
                  <a:pt x="1994908" y="0"/>
                </a:cubicBezTo>
                <a:cubicBezTo>
                  <a:pt x="2228376" y="-7139"/>
                  <a:pt x="2371916" y="44711"/>
                  <a:pt x="2643602" y="0"/>
                </a:cubicBezTo>
                <a:cubicBezTo>
                  <a:pt x="2914314" y="-21888"/>
                  <a:pt x="3044662" y="1137"/>
                  <a:pt x="3292296" y="0"/>
                </a:cubicBezTo>
                <a:cubicBezTo>
                  <a:pt x="3560253" y="4721"/>
                  <a:pt x="3901562" y="8014"/>
                  <a:pt x="4087469" y="0"/>
                </a:cubicBezTo>
                <a:cubicBezTo>
                  <a:pt x="4275340" y="-4038"/>
                  <a:pt x="4487843" y="-21532"/>
                  <a:pt x="4882642" y="0"/>
                </a:cubicBezTo>
                <a:cubicBezTo>
                  <a:pt x="4883146" y="9145"/>
                  <a:pt x="4884401" y="18278"/>
                  <a:pt x="4882642" y="27432"/>
                </a:cubicBezTo>
                <a:cubicBezTo>
                  <a:pt x="4640452" y="55312"/>
                  <a:pt x="4469276" y="12389"/>
                  <a:pt x="4282775" y="27432"/>
                </a:cubicBezTo>
                <a:cubicBezTo>
                  <a:pt x="4127518" y="7175"/>
                  <a:pt x="3830432" y="34045"/>
                  <a:pt x="3585254" y="27432"/>
                </a:cubicBezTo>
                <a:cubicBezTo>
                  <a:pt x="3397964" y="-19363"/>
                  <a:pt x="3088373" y="27783"/>
                  <a:pt x="2887734" y="27432"/>
                </a:cubicBezTo>
                <a:cubicBezTo>
                  <a:pt x="2686715" y="33491"/>
                  <a:pt x="2471858" y="-15874"/>
                  <a:pt x="2239040" y="27432"/>
                </a:cubicBezTo>
                <a:cubicBezTo>
                  <a:pt x="2010727" y="69105"/>
                  <a:pt x="1750352" y="75633"/>
                  <a:pt x="1443867" y="27432"/>
                </a:cubicBezTo>
                <a:cubicBezTo>
                  <a:pt x="1059802" y="3232"/>
                  <a:pt x="850219" y="23727"/>
                  <a:pt x="648694" y="27432"/>
                </a:cubicBezTo>
                <a:cubicBezTo>
                  <a:pt x="414440" y="23153"/>
                  <a:pt x="304476" y="56600"/>
                  <a:pt x="0" y="27432"/>
                </a:cubicBezTo>
                <a:cubicBezTo>
                  <a:pt x="-736" y="17315"/>
                  <a:pt x="432" y="6508"/>
                  <a:pt x="0" y="0"/>
                </a:cubicBezTo>
                <a:close/>
              </a:path>
              <a:path w="4882642" h="27432" fill="none" stroke="0" extrusionOk="0">
                <a:moveTo>
                  <a:pt x="0" y="0"/>
                </a:moveTo>
                <a:cubicBezTo>
                  <a:pt x="278307" y="12359"/>
                  <a:pt x="458140" y="1341"/>
                  <a:pt x="648694" y="0"/>
                </a:cubicBezTo>
                <a:cubicBezTo>
                  <a:pt x="837654" y="9322"/>
                  <a:pt x="968082" y="-1784"/>
                  <a:pt x="1199735" y="0"/>
                </a:cubicBezTo>
                <a:cubicBezTo>
                  <a:pt x="1403481" y="5976"/>
                  <a:pt x="1529540" y="18391"/>
                  <a:pt x="1799602" y="0"/>
                </a:cubicBezTo>
                <a:cubicBezTo>
                  <a:pt x="2060949" y="10650"/>
                  <a:pt x="2230517" y="38632"/>
                  <a:pt x="2545949" y="0"/>
                </a:cubicBezTo>
                <a:cubicBezTo>
                  <a:pt x="2872552" y="-33837"/>
                  <a:pt x="2933189" y="-11123"/>
                  <a:pt x="3194643" y="0"/>
                </a:cubicBezTo>
                <a:cubicBezTo>
                  <a:pt x="3425833" y="1576"/>
                  <a:pt x="3570403" y="-8842"/>
                  <a:pt x="3794510" y="0"/>
                </a:cubicBezTo>
                <a:cubicBezTo>
                  <a:pt x="3994857" y="-4870"/>
                  <a:pt x="4333504" y="-26345"/>
                  <a:pt x="4882642" y="0"/>
                </a:cubicBezTo>
                <a:cubicBezTo>
                  <a:pt x="4882085" y="8537"/>
                  <a:pt x="4883564" y="21849"/>
                  <a:pt x="4882642" y="27432"/>
                </a:cubicBezTo>
                <a:cubicBezTo>
                  <a:pt x="4562314" y="-173"/>
                  <a:pt x="4430982" y="86245"/>
                  <a:pt x="4185122" y="27432"/>
                </a:cubicBezTo>
                <a:cubicBezTo>
                  <a:pt x="3986202" y="13896"/>
                  <a:pt x="3828751" y="61605"/>
                  <a:pt x="3585254" y="27432"/>
                </a:cubicBezTo>
                <a:cubicBezTo>
                  <a:pt x="3360279" y="30319"/>
                  <a:pt x="3187249" y="44608"/>
                  <a:pt x="2790081" y="27432"/>
                </a:cubicBezTo>
                <a:cubicBezTo>
                  <a:pt x="2423355" y="30305"/>
                  <a:pt x="2455688" y="-1923"/>
                  <a:pt x="2141387" y="27432"/>
                </a:cubicBezTo>
                <a:cubicBezTo>
                  <a:pt x="1826188" y="48501"/>
                  <a:pt x="1763258" y="10227"/>
                  <a:pt x="1590346" y="27432"/>
                </a:cubicBezTo>
                <a:cubicBezTo>
                  <a:pt x="1376289" y="34931"/>
                  <a:pt x="1198242" y="14277"/>
                  <a:pt x="844000" y="27432"/>
                </a:cubicBezTo>
                <a:cubicBezTo>
                  <a:pt x="489390" y="13107"/>
                  <a:pt x="304080" y="13295"/>
                  <a:pt x="0" y="27432"/>
                </a:cubicBezTo>
                <a:cubicBezTo>
                  <a:pt x="-1508" y="15815"/>
                  <a:pt x="-177" y="81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882642"/>
                      <a:gd name="connsiteY0" fmla="*/ 0 h 27432"/>
                      <a:gd name="connsiteX1" fmla="*/ 648694 w 4882642"/>
                      <a:gd name="connsiteY1" fmla="*/ 0 h 27432"/>
                      <a:gd name="connsiteX2" fmla="*/ 1199735 w 4882642"/>
                      <a:gd name="connsiteY2" fmla="*/ 0 h 27432"/>
                      <a:gd name="connsiteX3" fmla="*/ 1799602 w 4882642"/>
                      <a:gd name="connsiteY3" fmla="*/ 0 h 27432"/>
                      <a:gd name="connsiteX4" fmla="*/ 2545949 w 4882642"/>
                      <a:gd name="connsiteY4" fmla="*/ 0 h 27432"/>
                      <a:gd name="connsiteX5" fmla="*/ 3194643 w 4882642"/>
                      <a:gd name="connsiteY5" fmla="*/ 0 h 27432"/>
                      <a:gd name="connsiteX6" fmla="*/ 3794510 w 4882642"/>
                      <a:gd name="connsiteY6" fmla="*/ 0 h 27432"/>
                      <a:gd name="connsiteX7" fmla="*/ 4882642 w 4882642"/>
                      <a:gd name="connsiteY7" fmla="*/ 0 h 27432"/>
                      <a:gd name="connsiteX8" fmla="*/ 4882642 w 4882642"/>
                      <a:gd name="connsiteY8" fmla="*/ 27432 h 27432"/>
                      <a:gd name="connsiteX9" fmla="*/ 4185122 w 4882642"/>
                      <a:gd name="connsiteY9" fmla="*/ 27432 h 27432"/>
                      <a:gd name="connsiteX10" fmla="*/ 3585254 w 4882642"/>
                      <a:gd name="connsiteY10" fmla="*/ 27432 h 27432"/>
                      <a:gd name="connsiteX11" fmla="*/ 2790081 w 4882642"/>
                      <a:gd name="connsiteY11" fmla="*/ 27432 h 27432"/>
                      <a:gd name="connsiteX12" fmla="*/ 2141387 w 4882642"/>
                      <a:gd name="connsiteY12" fmla="*/ 27432 h 27432"/>
                      <a:gd name="connsiteX13" fmla="*/ 1590346 w 4882642"/>
                      <a:gd name="connsiteY13" fmla="*/ 27432 h 27432"/>
                      <a:gd name="connsiteX14" fmla="*/ 844000 w 4882642"/>
                      <a:gd name="connsiteY14" fmla="*/ 27432 h 27432"/>
                      <a:gd name="connsiteX15" fmla="*/ 0 w 4882642"/>
                      <a:gd name="connsiteY15" fmla="*/ 27432 h 27432"/>
                      <a:gd name="connsiteX16" fmla="*/ 0 w 4882642"/>
                      <a:gd name="connsiteY1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82642" h="27432" fill="none" extrusionOk="0">
                        <a:moveTo>
                          <a:pt x="0" y="0"/>
                        </a:moveTo>
                        <a:cubicBezTo>
                          <a:pt x="283896" y="15806"/>
                          <a:pt x="476914" y="-5705"/>
                          <a:pt x="648694" y="0"/>
                        </a:cubicBezTo>
                        <a:cubicBezTo>
                          <a:pt x="820474" y="5705"/>
                          <a:pt x="992491" y="-2560"/>
                          <a:pt x="1199735" y="0"/>
                        </a:cubicBezTo>
                        <a:cubicBezTo>
                          <a:pt x="1406979" y="2560"/>
                          <a:pt x="1535106" y="-12373"/>
                          <a:pt x="1799602" y="0"/>
                        </a:cubicBezTo>
                        <a:cubicBezTo>
                          <a:pt x="2064098" y="12373"/>
                          <a:pt x="2220857" y="34016"/>
                          <a:pt x="2545949" y="0"/>
                        </a:cubicBezTo>
                        <a:cubicBezTo>
                          <a:pt x="2871041" y="-34016"/>
                          <a:pt x="2930967" y="-6551"/>
                          <a:pt x="3194643" y="0"/>
                        </a:cubicBezTo>
                        <a:cubicBezTo>
                          <a:pt x="3458319" y="6551"/>
                          <a:pt x="3590719" y="-27970"/>
                          <a:pt x="3794510" y="0"/>
                        </a:cubicBezTo>
                        <a:cubicBezTo>
                          <a:pt x="3998301" y="27970"/>
                          <a:pt x="4343090" y="-39667"/>
                          <a:pt x="4882642" y="0"/>
                        </a:cubicBezTo>
                        <a:cubicBezTo>
                          <a:pt x="4881669" y="8304"/>
                          <a:pt x="4882164" y="21512"/>
                          <a:pt x="4882642" y="27432"/>
                        </a:cubicBezTo>
                        <a:cubicBezTo>
                          <a:pt x="4608564" y="7308"/>
                          <a:pt x="4394312" y="56256"/>
                          <a:pt x="4185122" y="27432"/>
                        </a:cubicBezTo>
                        <a:cubicBezTo>
                          <a:pt x="3975932" y="-1392"/>
                          <a:pt x="3827783" y="51583"/>
                          <a:pt x="3585254" y="27432"/>
                        </a:cubicBezTo>
                        <a:cubicBezTo>
                          <a:pt x="3342725" y="3281"/>
                          <a:pt x="3165015" y="17373"/>
                          <a:pt x="2790081" y="27432"/>
                        </a:cubicBezTo>
                        <a:cubicBezTo>
                          <a:pt x="2415147" y="37491"/>
                          <a:pt x="2453830" y="6816"/>
                          <a:pt x="2141387" y="27432"/>
                        </a:cubicBezTo>
                        <a:cubicBezTo>
                          <a:pt x="1828944" y="48048"/>
                          <a:pt x="1774219" y="17790"/>
                          <a:pt x="1590346" y="27432"/>
                        </a:cubicBezTo>
                        <a:cubicBezTo>
                          <a:pt x="1406473" y="37074"/>
                          <a:pt x="1200327" y="18527"/>
                          <a:pt x="844000" y="27432"/>
                        </a:cubicBezTo>
                        <a:cubicBezTo>
                          <a:pt x="487673" y="36337"/>
                          <a:pt x="322314" y="2648"/>
                          <a:pt x="0" y="27432"/>
                        </a:cubicBezTo>
                        <a:cubicBezTo>
                          <a:pt x="-1048" y="14992"/>
                          <a:pt x="-1120" y="7447"/>
                          <a:pt x="0" y="0"/>
                        </a:cubicBezTo>
                        <a:close/>
                      </a:path>
                      <a:path w="4882642" h="27432" stroke="0" extrusionOk="0">
                        <a:moveTo>
                          <a:pt x="0" y="0"/>
                        </a:moveTo>
                        <a:cubicBezTo>
                          <a:pt x="238803" y="9040"/>
                          <a:pt x="494861" y="-4831"/>
                          <a:pt x="648694" y="0"/>
                        </a:cubicBezTo>
                        <a:cubicBezTo>
                          <a:pt x="802527" y="4831"/>
                          <a:pt x="991643" y="12575"/>
                          <a:pt x="1199735" y="0"/>
                        </a:cubicBezTo>
                        <a:cubicBezTo>
                          <a:pt x="1407827" y="-12575"/>
                          <a:pt x="1757315" y="9056"/>
                          <a:pt x="1994908" y="0"/>
                        </a:cubicBezTo>
                        <a:cubicBezTo>
                          <a:pt x="2232501" y="-9056"/>
                          <a:pt x="2370188" y="18797"/>
                          <a:pt x="2643602" y="0"/>
                        </a:cubicBezTo>
                        <a:cubicBezTo>
                          <a:pt x="2917016" y="-18797"/>
                          <a:pt x="3036387" y="10091"/>
                          <a:pt x="3292296" y="0"/>
                        </a:cubicBezTo>
                        <a:cubicBezTo>
                          <a:pt x="3548205" y="-10091"/>
                          <a:pt x="3892824" y="6516"/>
                          <a:pt x="4087469" y="0"/>
                        </a:cubicBezTo>
                        <a:cubicBezTo>
                          <a:pt x="4282114" y="-6516"/>
                          <a:pt x="4487997" y="-16222"/>
                          <a:pt x="4882642" y="0"/>
                        </a:cubicBezTo>
                        <a:cubicBezTo>
                          <a:pt x="4883127" y="9333"/>
                          <a:pt x="4883920" y="19699"/>
                          <a:pt x="4882642" y="27432"/>
                        </a:cubicBezTo>
                        <a:cubicBezTo>
                          <a:pt x="4665479" y="53358"/>
                          <a:pt x="4455363" y="34051"/>
                          <a:pt x="4282775" y="27432"/>
                        </a:cubicBezTo>
                        <a:cubicBezTo>
                          <a:pt x="4110187" y="20813"/>
                          <a:pt x="3781952" y="37808"/>
                          <a:pt x="3585254" y="27432"/>
                        </a:cubicBezTo>
                        <a:cubicBezTo>
                          <a:pt x="3388556" y="17056"/>
                          <a:pt x="3084641" y="41802"/>
                          <a:pt x="2887734" y="27432"/>
                        </a:cubicBezTo>
                        <a:cubicBezTo>
                          <a:pt x="2690827" y="13062"/>
                          <a:pt x="2491613" y="5294"/>
                          <a:pt x="2239040" y="27432"/>
                        </a:cubicBezTo>
                        <a:cubicBezTo>
                          <a:pt x="1986467" y="49570"/>
                          <a:pt x="1795483" y="63015"/>
                          <a:pt x="1443867" y="27432"/>
                        </a:cubicBezTo>
                        <a:cubicBezTo>
                          <a:pt x="1092251" y="-8151"/>
                          <a:pt x="850619" y="43704"/>
                          <a:pt x="648694" y="27432"/>
                        </a:cubicBezTo>
                        <a:cubicBezTo>
                          <a:pt x="446769" y="11160"/>
                          <a:pt x="306471" y="26408"/>
                          <a:pt x="0" y="27432"/>
                        </a:cubicBezTo>
                        <a:cubicBezTo>
                          <a:pt x="211" y="18145"/>
                          <a:pt x="120" y="64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46404" y="3991356"/>
            <a:ext cx="8578596" cy="22219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300" spc="472" dirty="0"/>
              <a:t>A Machine Learning Approach to Credit Card Lead Prediction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spc="472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spc="472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spc="472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300" spc="472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300" spc="472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300" spc="472" dirty="0"/>
          </a:p>
        </p:txBody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D9258DF9-9AC5-6F70-3A02-A53DB5FDEE4A}"/>
              </a:ext>
            </a:extLst>
          </p:cNvPr>
          <p:cNvSpPr txBox="1"/>
          <p:nvPr/>
        </p:nvSpPr>
        <p:spPr>
          <a:xfrm>
            <a:off x="152400" y="7104888"/>
            <a:ext cx="10635996" cy="22219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300" b="1" spc="472" dirty="0"/>
              <a:t>Presented by: </a:t>
            </a:r>
            <a:r>
              <a:rPr lang="en-US" sz="3300" spc="472" dirty="0"/>
              <a:t>Dinesh Chenaramchowdary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300" spc="472" dirty="0"/>
              <a:t>			    Tanvik Poojary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300" spc="472" dirty="0"/>
              <a:t>			    Vineeth Upadhyay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300" spc="472" dirty="0"/>
              <a:t>			    Ujwal Kumar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774B1A5-3DCF-4358-E41B-4081E0B73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1201400" y="54864"/>
            <a:ext cx="7086600" cy="102321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F8BCED-1320-09D6-1D66-00228D1A8F4D}"/>
              </a:ext>
            </a:extLst>
          </p:cNvPr>
          <p:cNvSpPr txBox="1"/>
          <p:nvPr/>
        </p:nvSpPr>
        <p:spPr>
          <a:xfrm>
            <a:off x="2286000" y="6555340"/>
            <a:ext cx="13716000" cy="17897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</a:rPr>
              <a:t>Tools and Techniques</a:t>
            </a:r>
          </a:p>
        </p:txBody>
      </p:sp>
      <p:pic>
        <p:nvPicPr>
          <p:cNvPr id="21" name="Picture 20" descr="White bulbs with a yellow one standing out">
            <a:extLst>
              <a:ext uri="{FF2B5EF4-FFF2-40B4-BE49-F238E27FC236}">
                <a16:creationId xmlns:a16="http://schemas.microsoft.com/office/drawing/2014/main" id="{85FC141D-5DED-CEC2-D156-B2C08A2C3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57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b="36617"/>
          <a:stretch/>
        </p:blipFill>
        <p:spPr>
          <a:xfrm>
            <a:off x="2535069" y="579307"/>
            <a:ext cx="13355161" cy="5650314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38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720703" y="259302"/>
            <a:ext cx="11852297" cy="9228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ts val="5599"/>
              </a:lnSpc>
            </a:pPr>
            <a:r>
              <a:rPr lang="en-US" sz="4400" spc="799" dirty="0">
                <a:solidFill>
                  <a:srgbClr val="504C44"/>
                </a:solidFill>
                <a:latin typeface="Baskerville Display PT"/>
              </a:rPr>
              <a:t>Data Cleaning &amp; Preprocessing</a:t>
            </a:r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16912956" y="259302"/>
            <a:ext cx="1097400" cy="787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cxnSp>
        <p:nvCxnSpPr>
          <p:cNvPr id="164" name="Google Shape;164;p25"/>
          <p:cNvCxnSpPr>
            <a:cxnSpLocks/>
            <a:stCxn id="165" idx="6"/>
            <a:endCxn id="166" idx="2"/>
          </p:cNvCxnSpPr>
          <p:nvPr/>
        </p:nvCxnSpPr>
        <p:spPr>
          <a:xfrm>
            <a:off x="3019712" y="4689297"/>
            <a:ext cx="2050406" cy="16249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25"/>
          <p:cNvCxnSpPr>
            <a:cxnSpLocks/>
            <a:stCxn id="165" idx="6"/>
            <a:endCxn id="49" idx="2"/>
          </p:cNvCxnSpPr>
          <p:nvPr/>
        </p:nvCxnSpPr>
        <p:spPr>
          <a:xfrm flipV="1">
            <a:off x="3019712" y="2825291"/>
            <a:ext cx="1992436" cy="186400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25"/>
          <p:cNvCxnSpPr>
            <a:cxnSpLocks/>
          </p:cNvCxnSpPr>
          <p:nvPr/>
        </p:nvCxnSpPr>
        <p:spPr>
          <a:xfrm flipV="1">
            <a:off x="7239000" y="1955611"/>
            <a:ext cx="2173633" cy="8696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25"/>
          <p:cNvCxnSpPr>
            <a:cxnSpLocks/>
          </p:cNvCxnSpPr>
          <p:nvPr/>
        </p:nvCxnSpPr>
        <p:spPr>
          <a:xfrm flipV="1">
            <a:off x="7349211" y="3536291"/>
            <a:ext cx="1722978" cy="102090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25"/>
          <p:cNvCxnSpPr>
            <a:cxnSpLocks/>
          </p:cNvCxnSpPr>
          <p:nvPr/>
        </p:nvCxnSpPr>
        <p:spPr>
          <a:xfrm flipV="1">
            <a:off x="7097237" y="5422714"/>
            <a:ext cx="2172618" cy="876262"/>
          </a:xfrm>
          <a:prstGeom prst="bentConnector3">
            <a:avLst>
              <a:gd name="adj1" fmla="val 53006"/>
            </a:avLst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9" name="Google Shape;179;p25"/>
          <p:cNvGrpSpPr/>
          <p:nvPr/>
        </p:nvGrpSpPr>
        <p:grpSpPr>
          <a:xfrm>
            <a:off x="9031788" y="1600891"/>
            <a:ext cx="5041761" cy="638400"/>
            <a:chOff x="5592550" y="1001697"/>
            <a:chExt cx="2000344" cy="319200"/>
          </a:xfrm>
        </p:grpSpPr>
        <p:sp>
          <p:nvSpPr>
            <p:cNvPr id="180" name="Google Shape;180;p25"/>
            <p:cNvSpPr/>
            <p:nvPr/>
          </p:nvSpPr>
          <p:spPr>
            <a:xfrm>
              <a:off x="5863146" y="1001697"/>
              <a:ext cx="1729748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Credit Product </a:t>
              </a:r>
              <a:r>
                <a:rPr lang="en" sz="20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(filled NULL with a new class)</a:t>
              </a: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1" name="Google Shape;181;p25"/>
          <p:cNvGrpSpPr/>
          <p:nvPr/>
        </p:nvGrpSpPr>
        <p:grpSpPr>
          <a:xfrm>
            <a:off x="5070118" y="4242534"/>
            <a:ext cx="2638136" cy="638400"/>
            <a:chOff x="3650050" y="1476150"/>
            <a:chExt cx="1319068" cy="319200"/>
          </a:xfrm>
        </p:grpSpPr>
        <p:sp>
          <p:nvSpPr>
            <p:cNvPr id="170" name="Google Shape;170;p25"/>
            <p:cNvSpPr/>
            <p:nvPr/>
          </p:nvSpPr>
          <p:spPr>
            <a:xfrm>
              <a:off x="3824050" y="1476150"/>
              <a:ext cx="1145068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Encoding</a:t>
              </a:r>
              <a:endParaRPr sz="305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2" name="Google Shape;182;p25"/>
          <p:cNvGrpSpPr/>
          <p:nvPr/>
        </p:nvGrpSpPr>
        <p:grpSpPr>
          <a:xfrm>
            <a:off x="295162" y="4370097"/>
            <a:ext cx="2724550" cy="638400"/>
            <a:chOff x="1596750" y="2412150"/>
            <a:chExt cx="1362275" cy="319200"/>
          </a:xfrm>
        </p:grpSpPr>
        <p:sp>
          <p:nvSpPr>
            <p:cNvPr id="183" name="Google Shape;183;p25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r"/>
              <a:r>
                <a:rPr lang="e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Credit Card Lead Prediction</a:t>
              </a: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4" name="Google Shape;184;p25"/>
          <p:cNvGrpSpPr/>
          <p:nvPr/>
        </p:nvGrpSpPr>
        <p:grpSpPr>
          <a:xfrm>
            <a:off x="5070118" y="5995060"/>
            <a:ext cx="2712600" cy="638400"/>
            <a:chOff x="3650050" y="3348150"/>
            <a:chExt cx="1356300" cy="319200"/>
          </a:xfrm>
        </p:grpSpPr>
        <p:sp>
          <p:nvSpPr>
            <p:cNvPr id="175" name="Google Shape;175;p25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-I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Scaling</a:t>
              </a:r>
              <a:endParaRPr sz="305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5" name="Google Shape;185;p25"/>
          <p:cNvGrpSpPr/>
          <p:nvPr/>
        </p:nvGrpSpPr>
        <p:grpSpPr>
          <a:xfrm>
            <a:off x="9072189" y="3225022"/>
            <a:ext cx="5001360" cy="638400"/>
            <a:chOff x="5592551" y="1927086"/>
            <a:chExt cx="1356299" cy="319200"/>
          </a:xfrm>
        </p:grpSpPr>
        <p:sp>
          <p:nvSpPr>
            <p:cNvPr id="186" name="Google Shape;186;p25"/>
            <p:cNvSpPr/>
            <p:nvPr/>
          </p:nvSpPr>
          <p:spPr>
            <a:xfrm>
              <a:off x="5766550" y="1927086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-US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Label Encoder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Applied for categorical variables </a:t>
              </a:r>
              <a:endParaRPr sz="20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5592551" y="1991250"/>
              <a:ext cx="118931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9282226" y="5055194"/>
            <a:ext cx="4887412" cy="493200"/>
            <a:chOff x="5592550" y="2890950"/>
            <a:chExt cx="2443706" cy="246600"/>
          </a:xfrm>
        </p:grpSpPr>
        <p:sp>
          <p:nvSpPr>
            <p:cNvPr id="188" name="Google Shape;188;p25"/>
            <p:cNvSpPr/>
            <p:nvPr/>
          </p:nvSpPr>
          <p:spPr>
            <a:xfrm>
              <a:off x="5766550" y="2890950"/>
              <a:ext cx="2269706" cy="2466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-I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Using Standardization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000" dirty="0" err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Avg_Account_Balance</a:t>
              </a:r>
              <a:endParaRPr lang="en-IN" sz="20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Vintage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Age</a:t>
              </a:r>
              <a:endParaRPr sz="20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89" name="Google Shape;189;p25"/>
          <p:cNvGrpSpPr/>
          <p:nvPr/>
        </p:nvGrpSpPr>
        <p:grpSpPr>
          <a:xfrm>
            <a:off x="9291468" y="6948884"/>
            <a:ext cx="4970918" cy="672906"/>
            <a:chOff x="5592550" y="3805350"/>
            <a:chExt cx="2004469" cy="336453"/>
          </a:xfrm>
        </p:grpSpPr>
        <p:sp>
          <p:nvSpPr>
            <p:cNvPr id="190" name="Google Shape;190;p25"/>
            <p:cNvSpPr/>
            <p:nvPr/>
          </p:nvSpPr>
          <p:spPr>
            <a:xfrm>
              <a:off x="5766550" y="3805350"/>
              <a:ext cx="1830469" cy="336453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-US" sz="3050" dirty="0">
                  <a:solidFill>
                    <a:schemeClr val="dk1"/>
                  </a:solidFill>
                  <a:latin typeface="Karla"/>
                  <a:sym typeface="Karla"/>
                </a:rPr>
                <a:t>Log Transformation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dk1"/>
                  </a:solidFill>
                  <a:latin typeface="Karla"/>
                  <a:sym typeface="Karla"/>
                </a:rPr>
                <a:t>Distributed Region code</a:t>
              </a:r>
              <a:endParaRPr sz="2000" dirty="0">
                <a:solidFill>
                  <a:schemeClr val="dk1"/>
                </a:solidFill>
                <a:latin typeface="Karla"/>
                <a:sym typeface="Karla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cxnSp>
        <p:nvCxnSpPr>
          <p:cNvPr id="2" name="Google Shape;174;p25">
            <a:extLst>
              <a:ext uri="{FF2B5EF4-FFF2-40B4-BE49-F238E27FC236}">
                <a16:creationId xmlns:a16="http://schemas.microsoft.com/office/drawing/2014/main" id="{C4649FD0-5530-197B-8CA7-C2220AF7926D}"/>
              </a:ext>
            </a:extLst>
          </p:cNvPr>
          <p:cNvCxnSpPr>
            <a:cxnSpLocks/>
          </p:cNvCxnSpPr>
          <p:nvPr/>
        </p:nvCxnSpPr>
        <p:spPr>
          <a:xfrm>
            <a:off x="7076453" y="6298300"/>
            <a:ext cx="2379773" cy="9714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" name="Google Shape;181;p25">
            <a:extLst>
              <a:ext uri="{FF2B5EF4-FFF2-40B4-BE49-F238E27FC236}">
                <a16:creationId xmlns:a16="http://schemas.microsoft.com/office/drawing/2014/main" id="{7A24C69D-4368-87F0-B501-3B4C56CF441E}"/>
              </a:ext>
            </a:extLst>
          </p:cNvPr>
          <p:cNvGrpSpPr/>
          <p:nvPr/>
        </p:nvGrpSpPr>
        <p:grpSpPr>
          <a:xfrm>
            <a:off x="5012148" y="2506091"/>
            <a:ext cx="2638136" cy="638400"/>
            <a:chOff x="3650050" y="1476150"/>
            <a:chExt cx="1319068" cy="319200"/>
          </a:xfrm>
        </p:grpSpPr>
        <p:sp>
          <p:nvSpPr>
            <p:cNvPr id="48" name="Google Shape;170;p25">
              <a:extLst>
                <a:ext uri="{FF2B5EF4-FFF2-40B4-BE49-F238E27FC236}">
                  <a16:creationId xmlns:a16="http://schemas.microsoft.com/office/drawing/2014/main" id="{F963F12B-21FF-4E66-2772-D546D03D2663}"/>
                </a:ext>
              </a:extLst>
            </p:cNvPr>
            <p:cNvSpPr/>
            <p:nvPr/>
          </p:nvSpPr>
          <p:spPr>
            <a:xfrm>
              <a:off x="3824050" y="1476150"/>
              <a:ext cx="1145068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r>
                <a:rPr lang="en" sz="305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Cleaning</a:t>
              </a:r>
              <a:endParaRPr sz="305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49" name="Google Shape;168;p25">
              <a:extLst>
                <a:ext uri="{FF2B5EF4-FFF2-40B4-BE49-F238E27FC236}">
                  <a16:creationId xmlns:a16="http://schemas.microsoft.com/office/drawing/2014/main" id="{AB3D0A2F-4D9E-3F04-1FF7-ACFDA04DA3F0}"/>
                </a:ext>
              </a:extLst>
            </p:cNvPr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cxnSp>
        <p:nvCxnSpPr>
          <p:cNvPr id="51" name="Google Shape;167;p25">
            <a:extLst>
              <a:ext uri="{FF2B5EF4-FFF2-40B4-BE49-F238E27FC236}">
                <a16:creationId xmlns:a16="http://schemas.microsoft.com/office/drawing/2014/main" id="{174499E6-4F98-4305-C964-99E7C66A3D52}"/>
              </a:ext>
            </a:extLst>
          </p:cNvPr>
          <p:cNvCxnSpPr>
            <a:cxnSpLocks/>
          </p:cNvCxnSpPr>
          <p:nvPr/>
        </p:nvCxnSpPr>
        <p:spPr>
          <a:xfrm flipV="1">
            <a:off x="2899373" y="4567816"/>
            <a:ext cx="2224999" cy="1214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5C62F-D6FE-0147-B678-17A09224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2950899"/>
            <a:ext cx="3943350" cy="3820885"/>
          </a:xfrm>
          <a:noFill/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Data Cleaning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ACCCA-C6F7-3A2A-7C62-C47CA4EB3B4B}"/>
              </a:ext>
            </a:extLst>
          </p:cNvPr>
          <p:cNvSpPr txBox="1"/>
          <p:nvPr/>
        </p:nvSpPr>
        <p:spPr>
          <a:xfrm>
            <a:off x="7155088" y="424862"/>
            <a:ext cx="5096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 distribution before cleaning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7136C-0C5F-D3D9-66F5-D4D67C14EAAD}"/>
              </a:ext>
            </a:extLst>
          </p:cNvPr>
          <p:cNvSpPr txBox="1"/>
          <p:nvPr/>
        </p:nvSpPr>
        <p:spPr>
          <a:xfrm>
            <a:off x="7144202" y="5176157"/>
            <a:ext cx="10543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 distribution after adding new class called “Missing” to the feature</a:t>
            </a:r>
          </a:p>
        </p:txBody>
      </p:sp>
      <p:pic>
        <p:nvPicPr>
          <p:cNvPr id="6" name="Picture 5" descr="A picture containing screenshot, rectangle, diagram, software&#10;&#10;Description automatically generated">
            <a:extLst>
              <a:ext uri="{FF2B5EF4-FFF2-40B4-BE49-F238E27FC236}">
                <a16:creationId xmlns:a16="http://schemas.microsoft.com/office/drawing/2014/main" id="{AF638AC4-DB4C-F0B2-B2C1-BF8CAAD38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42" y="5699376"/>
            <a:ext cx="6646135" cy="4016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A81A5-6C9F-EF63-8495-EAE05693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27" y="1160035"/>
            <a:ext cx="6597149" cy="41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36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5C62F-D6FE-0147-B678-17A09224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77" y="2950899"/>
            <a:ext cx="4248150" cy="3820885"/>
          </a:xfrm>
          <a:noFill/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Feature Scaling and Normalization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ACCCA-C6F7-3A2A-7C62-C47CA4EB3B4B}"/>
              </a:ext>
            </a:extLst>
          </p:cNvPr>
          <p:cNvSpPr txBox="1"/>
          <p:nvPr/>
        </p:nvSpPr>
        <p:spPr>
          <a:xfrm>
            <a:off x="11943247" y="1160701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Applied standard scaling to numerical variables such as Age, Vintage, and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Avg_Account_Balance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ormalized the numerical variables, preventing any feature from dominating the model's predictions.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3" name="Picture 2" descr="A picture containing plot, diagram, line, screenshot&#10;&#10;Description automatically generated">
            <a:extLst>
              <a:ext uri="{FF2B5EF4-FFF2-40B4-BE49-F238E27FC236}">
                <a16:creationId xmlns:a16="http://schemas.microsoft.com/office/drawing/2014/main" id="{20884BC6-79D5-74EB-8B0F-A8B9462D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789" y="602136"/>
            <a:ext cx="5221881" cy="2912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C8DD6-40F4-AD86-63CE-DBC35E43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89" y="3791438"/>
            <a:ext cx="5221881" cy="2747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5D46B-11F1-3495-3B2F-83122BCF6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6" y="6793517"/>
            <a:ext cx="5211721" cy="3056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9E8D52-0939-FBC2-7D6C-08E3058BA515}"/>
              </a:ext>
            </a:extLst>
          </p:cNvPr>
          <p:cNvSpPr txBox="1"/>
          <p:nvPr/>
        </p:nvSpPr>
        <p:spPr>
          <a:xfrm>
            <a:off x="11963212" y="4917132"/>
            <a:ext cx="601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o address skewed distribution in the "Avg Account Balance" column.</a:t>
            </a:r>
            <a:r>
              <a:rPr lang="en-US" dirty="0">
                <a:effectLst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ormalized the numerical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probability_score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=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no_of_leads_in_region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/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no_of_customers_in_region</a:t>
            </a:r>
            <a:r>
              <a:rPr lang="en-US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Helped to 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ormalize 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he data and creating more balanced distribution and improved the model's capacity to identify patterns 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5325BD-41D9-4988-5DCB-6391C16A155C}"/>
              </a:ext>
            </a:extLst>
          </p:cNvPr>
          <p:cNvCxnSpPr>
            <a:cxnSpLocks/>
          </p:cNvCxnSpPr>
          <p:nvPr/>
        </p:nvCxnSpPr>
        <p:spPr>
          <a:xfrm>
            <a:off x="6357446" y="3619500"/>
            <a:ext cx="509672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A66861-2B34-6422-91B5-8B881CA5A839}"/>
              </a:ext>
            </a:extLst>
          </p:cNvPr>
          <p:cNvSpPr txBox="1"/>
          <p:nvPr/>
        </p:nvSpPr>
        <p:spPr>
          <a:xfrm>
            <a:off x="11963212" y="602136"/>
            <a:ext cx="2762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Scaling Technique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9BDA4-1488-31E8-0BE1-BAAF1475D495}"/>
              </a:ext>
            </a:extLst>
          </p:cNvPr>
          <p:cNvSpPr txBox="1"/>
          <p:nvPr/>
        </p:nvSpPr>
        <p:spPr>
          <a:xfrm>
            <a:off x="11943247" y="4338121"/>
            <a:ext cx="3975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Transformation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729881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263570"/>
            <a:ext cx="1457524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Model Building and Evaluation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589" y="1944187"/>
            <a:ext cx="102489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Trained Various classification model on the dataset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45745E-EE7F-02B6-A75D-E46247291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28082"/>
              </p:ext>
            </p:extLst>
          </p:nvPr>
        </p:nvGraphicFramePr>
        <p:xfrm>
          <a:off x="685800" y="2853078"/>
          <a:ext cx="9840689" cy="295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433">
                  <a:extLst>
                    <a:ext uri="{9D8B030D-6E8A-4147-A177-3AD203B41FA5}">
                      <a16:colId xmlns:a16="http://schemas.microsoft.com/office/drawing/2014/main" val="1162750478"/>
                    </a:ext>
                  </a:extLst>
                </a:gridCol>
                <a:gridCol w="104441">
                  <a:extLst>
                    <a:ext uri="{9D8B030D-6E8A-4147-A177-3AD203B41FA5}">
                      <a16:colId xmlns:a16="http://schemas.microsoft.com/office/drawing/2014/main" val="3860644621"/>
                    </a:ext>
                  </a:extLst>
                </a:gridCol>
                <a:gridCol w="2436962">
                  <a:extLst>
                    <a:ext uri="{9D8B030D-6E8A-4147-A177-3AD203B41FA5}">
                      <a16:colId xmlns:a16="http://schemas.microsoft.com/office/drawing/2014/main" val="1895422766"/>
                    </a:ext>
                  </a:extLst>
                </a:gridCol>
                <a:gridCol w="2761891">
                  <a:extLst>
                    <a:ext uri="{9D8B030D-6E8A-4147-A177-3AD203B41FA5}">
                      <a16:colId xmlns:a16="http://schemas.microsoft.com/office/drawing/2014/main" val="2937775609"/>
                    </a:ext>
                  </a:extLst>
                </a:gridCol>
                <a:gridCol w="2599426">
                  <a:extLst>
                    <a:ext uri="{9D8B030D-6E8A-4147-A177-3AD203B41FA5}">
                      <a16:colId xmlns:a16="http://schemas.microsoft.com/office/drawing/2014/main" val="407270550"/>
                    </a:ext>
                  </a:extLst>
                </a:gridCol>
                <a:gridCol w="104444">
                  <a:extLst>
                    <a:ext uri="{9D8B030D-6E8A-4147-A177-3AD203B41FA5}">
                      <a16:colId xmlns:a16="http://schemas.microsoft.com/office/drawing/2014/main" val="3078093687"/>
                    </a:ext>
                  </a:extLst>
                </a:gridCol>
                <a:gridCol w="232092">
                  <a:extLst>
                    <a:ext uri="{9D8B030D-6E8A-4147-A177-3AD203B41FA5}">
                      <a16:colId xmlns:a16="http://schemas.microsoft.com/office/drawing/2014/main" val="1047868909"/>
                    </a:ext>
                  </a:extLst>
                </a:gridCol>
              </a:tblGrid>
              <a:tr h="1038294">
                <a:tc>
                  <a:txBody>
                    <a:bodyPr/>
                    <a:lstStyle/>
                    <a:p>
                      <a:r>
                        <a:rPr lang="en-IN" sz="3050" dirty="0"/>
                        <a:t>Model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88571338"/>
                  </a:ext>
                </a:extLst>
              </a:tr>
              <a:tr h="479113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0.790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0.854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lvl="1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0.860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2767307"/>
                  </a:ext>
                </a:extLst>
              </a:tr>
              <a:tr h="479113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0.562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0.578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0.559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8361597"/>
                  </a:ext>
                </a:extLst>
              </a:tr>
              <a:tr h="479113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0.557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0.748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0.792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08531657"/>
                  </a:ext>
                </a:extLst>
              </a:tr>
              <a:tr h="479113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0.560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0.652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0.655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57364348"/>
                  </a:ext>
                </a:extLst>
              </a:tr>
            </a:tbl>
          </a:graphicData>
        </a:graphic>
      </p:graphicFrame>
      <p:sp>
        <p:nvSpPr>
          <p:cNvPr id="14" name="TextBox 10">
            <a:extLst>
              <a:ext uri="{FF2B5EF4-FFF2-40B4-BE49-F238E27FC236}">
                <a16:creationId xmlns:a16="http://schemas.microsoft.com/office/drawing/2014/main" id="{8BA73951-66D9-E816-92E7-4B61001F9AD6}"/>
              </a:ext>
            </a:extLst>
          </p:cNvPr>
          <p:cNvSpPr txBox="1"/>
          <p:nvPr/>
        </p:nvSpPr>
        <p:spPr>
          <a:xfrm>
            <a:off x="277589" y="6024218"/>
            <a:ext cx="10248900" cy="3592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From the above evaluation metrics, we can see that Random forest and </a:t>
            </a:r>
            <a:r>
              <a:rPr lang="en-US" dirty="0" err="1">
                <a:solidFill>
                  <a:srgbClr val="504C44"/>
                </a:solidFill>
                <a:latin typeface="Inter"/>
              </a:rPr>
              <a:t>XGBoost</a:t>
            </a:r>
            <a:r>
              <a:rPr lang="en-US" dirty="0">
                <a:solidFill>
                  <a:srgbClr val="504C44"/>
                </a:solidFill>
                <a:latin typeface="Inter"/>
              </a:rPr>
              <a:t> is performing decently with Accuracy, and precision than Decision Trees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The recall is relatively low for all the models which is indicating some missed positive cases.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By seeing the AUC on ROC graph Random Forest and </a:t>
            </a:r>
            <a:r>
              <a:rPr lang="en-US" dirty="0" err="1">
                <a:solidFill>
                  <a:srgbClr val="504C44"/>
                </a:solidFill>
                <a:latin typeface="Inter"/>
              </a:rPr>
              <a:t>XGBoost</a:t>
            </a:r>
            <a:r>
              <a:rPr lang="en-US" dirty="0">
                <a:solidFill>
                  <a:srgbClr val="504C44"/>
                </a:solidFill>
                <a:latin typeface="Inter"/>
              </a:rPr>
              <a:t> models had a decent Area under the curve.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The precision recall curve shows the models behaving worse in precision and recall metrics.</a:t>
            </a:r>
          </a:p>
          <a:p>
            <a:pPr>
              <a:lnSpc>
                <a:spcPts val="2800"/>
              </a:lnSpc>
            </a:pPr>
            <a:endParaRPr lang="en-US" sz="3050" dirty="0">
              <a:solidFill>
                <a:srgbClr val="504C44"/>
              </a:solidFill>
              <a:latin typeface="Inter"/>
            </a:endParaRP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305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F81B2-A3E5-5872-34A0-6C82895EE3BB}"/>
              </a:ext>
            </a:extLst>
          </p:cNvPr>
          <p:cNvSpPr txBox="1"/>
          <p:nvPr/>
        </p:nvSpPr>
        <p:spPr>
          <a:xfrm>
            <a:off x="1028700" y="1090434"/>
            <a:ext cx="314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799" dirty="0">
                <a:solidFill>
                  <a:srgbClr val="504C44"/>
                </a:solidFill>
                <a:latin typeface="Baskerville Display PT"/>
              </a:rPr>
              <a:t>Base Model</a:t>
            </a:r>
          </a:p>
        </p:txBody>
      </p:sp>
      <p:pic>
        <p:nvPicPr>
          <p:cNvPr id="3" name="Picture 2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DA439640-A610-7F54-53D1-25B845F2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0" y="1090434"/>
            <a:ext cx="4953000" cy="3976036"/>
          </a:xfrm>
          <a:prstGeom prst="rect">
            <a:avLst/>
          </a:prstGeom>
        </p:spPr>
      </p:pic>
      <p:pic>
        <p:nvPicPr>
          <p:cNvPr id="4" name="Picture 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8783A06B-7ABE-42B6-DE9C-A152EF79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0" y="5310520"/>
            <a:ext cx="4953000" cy="40013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5C62F-D6FE-0147-B678-17A09224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77" y="2950899"/>
            <a:ext cx="4248150" cy="3820885"/>
          </a:xfrm>
          <a:noFill/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Class Imbalance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C186D-9DAC-188B-E7A1-3D5E3ABA9DA3}"/>
              </a:ext>
            </a:extLst>
          </p:cNvPr>
          <p:cNvSpPr txBox="1"/>
          <p:nvPr/>
        </p:nvSpPr>
        <p:spPr>
          <a:xfrm>
            <a:off x="6858000" y="1257300"/>
            <a:ext cx="8899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Synthetic Minority Oversampling Technique(SMOTE)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55829-B870-8998-3CF8-200F7126FC87}"/>
              </a:ext>
            </a:extLst>
          </p:cNvPr>
          <p:cNvSpPr txBox="1"/>
          <p:nvPr/>
        </p:nvSpPr>
        <p:spPr>
          <a:xfrm>
            <a:off x="7840708" y="184207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sed to address the target variable's class imbalance problem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0075-84BC-9B64-7603-3619F94F9C34}"/>
              </a:ext>
            </a:extLst>
          </p:cNvPr>
          <p:cNvSpPr txBox="1"/>
          <p:nvPr/>
        </p:nvSpPr>
        <p:spPr>
          <a:xfrm>
            <a:off x="6863443" y="2944232"/>
            <a:ext cx="48805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SMOTE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0: people who are not likely to accept the offer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1: people who are likely to accept the offer.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76% of people are not likely to accept the offer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23% of people are likely to accept it</a:t>
            </a:r>
            <a:endParaRPr lang="en-US" dirty="0"/>
          </a:p>
        </p:txBody>
      </p:sp>
      <p:pic>
        <p:nvPicPr>
          <p:cNvPr id="17" name="Picture 16" descr="A screenshot of a pie chart&#10;&#10;Description automatically generated with medium confidence">
            <a:extLst>
              <a:ext uri="{FF2B5EF4-FFF2-40B4-BE49-F238E27FC236}">
                <a16:creationId xmlns:a16="http://schemas.microsoft.com/office/drawing/2014/main" id="{C797DA53-9994-D0EF-D416-D30FBED1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06" y="4759662"/>
            <a:ext cx="4450987" cy="44419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CF261E-ED94-8952-9FC1-3D266EDF43A9}"/>
              </a:ext>
            </a:extLst>
          </p:cNvPr>
          <p:cNvSpPr txBox="1"/>
          <p:nvPr/>
        </p:nvSpPr>
        <p:spPr>
          <a:xfrm>
            <a:off x="12573000" y="2944232"/>
            <a:ext cx="4942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class distribution is made equal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uccessfully addressed the class imbalance issue</a:t>
            </a:r>
            <a:endParaRPr lang="en-US" dirty="0"/>
          </a:p>
        </p:txBody>
      </p:sp>
      <p:pic>
        <p:nvPicPr>
          <p:cNvPr id="19" name="Picture 18" descr="A blue and orange pie chart&#10;&#10;Description automatically generated with low confidence">
            <a:extLst>
              <a:ext uri="{FF2B5EF4-FFF2-40B4-BE49-F238E27FC236}">
                <a16:creationId xmlns:a16="http://schemas.microsoft.com/office/drawing/2014/main" id="{0821B6A7-9691-588A-7314-462B0DE6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4452" y="4779698"/>
            <a:ext cx="4450987" cy="44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99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263570"/>
            <a:ext cx="1457524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Hyperparameter Tuning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" y="1909490"/>
            <a:ext cx="16764000" cy="361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3050" dirty="0">
                <a:solidFill>
                  <a:srgbClr val="504C44"/>
                </a:solidFill>
                <a:latin typeface="Inter"/>
              </a:rPr>
              <a:t>The below are the best Hyperparameters for the models retrieved after optimization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B92745B-DDDD-29D2-83A9-7C8A18D0C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182900"/>
              </p:ext>
            </p:extLst>
          </p:nvPr>
        </p:nvGraphicFramePr>
        <p:xfrm>
          <a:off x="685800" y="2705100"/>
          <a:ext cx="17145000" cy="693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2085">
                  <a:extLst>
                    <a:ext uri="{9D8B030D-6E8A-4147-A177-3AD203B41FA5}">
                      <a16:colId xmlns:a16="http://schemas.microsoft.com/office/drawing/2014/main" val="3841631118"/>
                    </a:ext>
                  </a:extLst>
                </a:gridCol>
                <a:gridCol w="13562915">
                  <a:extLst>
                    <a:ext uri="{9D8B030D-6E8A-4147-A177-3AD203B41FA5}">
                      <a16:colId xmlns:a16="http://schemas.microsoft.com/office/drawing/2014/main" val="770142485"/>
                    </a:ext>
                  </a:extLst>
                </a:gridCol>
              </a:tblGrid>
              <a:tr h="1817863">
                <a:tc>
                  <a:txBody>
                    <a:bodyPr/>
                    <a:lstStyle/>
                    <a:p>
                      <a:r>
                        <a:rPr lang="en-IN" sz="3050" dirty="0"/>
                        <a:t>Classification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050" dirty="0"/>
                        <a:t>Best Hyperparameters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819437"/>
                  </a:ext>
                </a:extLst>
              </a:tr>
              <a:tr h="838841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200" dirty="0" err="1"/>
                        <a:t>max_depth</a:t>
                      </a:r>
                      <a:r>
                        <a:rPr lang="en-IN" sz="3200" dirty="0"/>
                        <a:t>: 14</a:t>
                      </a:r>
                      <a:r>
                        <a:rPr lang="en-US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3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min_samples_split</a:t>
                      </a:r>
                      <a:r>
                        <a:rPr lang="en-US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=8, </a:t>
                      </a:r>
                      <a:r>
                        <a:rPr lang="en-US" sz="3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random_state</a:t>
                      </a:r>
                      <a:r>
                        <a:rPr lang="en-US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=42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7380756"/>
                  </a:ext>
                </a:extLst>
              </a:tr>
              <a:tr h="1617785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200" dirty="0"/>
                        <a:t>'n_estimators': 167, 'max_depth': 30</a:t>
                      </a:r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62070252"/>
                  </a:ext>
                </a:extLst>
              </a:tr>
              <a:tr h="2659711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200" dirty="0"/>
                        <a:t>'</a:t>
                      </a:r>
                      <a:r>
                        <a:rPr lang="en-IN" sz="3200" dirty="0" err="1"/>
                        <a:t>n_estimators</a:t>
                      </a:r>
                      <a:r>
                        <a:rPr lang="en-IN" sz="3200" dirty="0"/>
                        <a:t>': 244, '</a:t>
                      </a:r>
                      <a:r>
                        <a:rPr lang="en-IN" sz="3200" dirty="0" err="1"/>
                        <a:t>max_depth</a:t>
                      </a:r>
                      <a:r>
                        <a:rPr lang="en-IN" sz="3200" dirty="0"/>
                        <a:t>': 23, '</a:t>
                      </a:r>
                      <a:r>
                        <a:rPr lang="en-IN" sz="3200" dirty="0" err="1"/>
                        <a:t>learning_rate</a:t>
                      </a:r>
                      <a:r>
                        <a:rPr lang="en-IN" sz="3200" dirty="0"/>
                        <a:t>': 0.04935729572676165, 'subsample': 0.24224833789044778, '</a:t>
                      </a:r>
                      <a:r>
                        <a:rPr lang="en-IN" sz="3200" dirty="0" err="1"/>
                        <a:t>colsample_bytree</a:t>
                      </a:r>
                      <a:r>
                        <a:rPr lang="en-IN" sz="3200" dirty="0"/>
                        <a:t>': 0.27400884726795643, '</a:t>
                      </a:r>
                      <a:r>
                        <a:rPr lang="en-IN" sz="3200" dirty="0" err="1"/>
                        <a:t>reg_alpha</a:t>
                      </a:r>
                      <a:r>
                        <a:rPr lang="en-IN" sz="3200" dirty="0"/>
                        <a:t>': 3.3612527284800215, '</a:t>
                      </a:r>
                      <a:r>
                        <a:rPr lang="en-IN" sz="3200" dirty="0" err="1"/>
                        <a:t>reg_lambda</a:t>
                      </a:r>
                      <a:r>
                        <a:rPr lang="en-IN" sz="3200" dirty="0"/>
                        <a:t>': 7.220262350084212</a:t>
                      </a:r>
                      <a:endParaRPr lang="en-US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2240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300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263570"/>
            <a:ext cx="1457524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Model Building and Evaluation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588" y="2107949"/>
            <a:ext cx="10248900" cy="109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7764" indent="-397764" defTabSz="795528">
              <a:lnSpc>
                <a:spcPts val="2436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Fixed Class Imbalance Issue </a:t>
            </a:r>
            <a:endParaRPr lang="en-US" sz="2000" kern="1200" dirty="0">
              <a:solidFill>
                <a:srgbClr val="504C44"/>
              </a:solidFill>
              <a:latin typeface="Inter"/>
              <a:ea typeface="+mn-ea"/>
              <a:cs typeface="+mn-cs"/>
            </a:endParaRPr>
          </a:p>
          <a:p>
            <a:pPr marL="397764" indent="-397764" defTabSz="795528">
              <a:lnSpc>
                <a:spcPts val="2436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rgbClr val="504C44"/>
                </a:solidFill>
                <a:latin typeface="Inter"/>
                <a:ea typeface="+mn-ea"/>
                <a:cs typeface="+mn-cs"/>
              </a:rPr>
              <a:t>Performed Hyperparameter Tuning using </a:t>
            </a:r>
            <a:r>
              <a:rPr lang="en-US" sz="2000" kern="1200" dirty="0" err="1">
                <a:solidFill>
                  <a:srgbClr val="504C44"/>
                </a:solidFill>
                <a:latin typeface="Inter"/>
                <a:ea typeface="+mn-ea"/>
                <a:cs typeface="+mn-cs"/>
              </a:rPr>
              <a:t>Optuna</a:t>
            </a:r>
            <a:endParaRPr lang="en-US" sz="2400" dirty="0">
              <a:solidFill>
                <a:srgbClr val="504C44"/>
              </a:solidFill>
              <a:latin typeface="Inter"/>
            </a:endParaRP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BA73951-66D9-E816-92E7-4B61001F9AD6}"/>
              </a:ext>
            </a:extLst>
          </p:cNvPr>
          <p:cNvSpPr txBox="1"/>
          <p:nvPr/>
        </p:nvSpPr>
        <p:spPr>
          <a:xfrm>
            <a:off x="277588" y="6789531"/>
            <a:ext cx="10619011" cy="3592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From the above evaluation metrics, we can see that metrics indicate improved performance compared to the previous results.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Model shows better accuracy in predicting the target variable 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By seeing the AUC on ROC graph Random Forest and </a:t>
            </a:r>
            <a:r>
              <a:rPr lang="en-US" dirty="0" err="1">
                <a:solidFill>
                  <a:srgbClr val="504C44"/>
                </a:solidFill>
                <a:latin typeface="Inter"/>
              </a:rPr>
              <a:t>XGBoost</a:t>
            </a:r>
            <a:r>
              <a:rPr lang="en-US" dirty="0">
                <a:solidFill>
                  <a:srgbClr val="504C44"/>
                </a:solidFill>
                <a:latin typeface="Inter"/>
              </a:rPr>
              <a:t> models has a good Area under the curve which shows these models do a good job in predicting lead for Credit card.</a:t>
            </a: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04C44"/>
                </a:solidFill>
                <a:latin typeface="Inter"/>
              </a:rPr>
              <a:t>The precision recall curve shows the XGB and Random Forest models shows good performance in both precision and recall, indicating a better balance in correctly identifying positive cases </a:t>
            </a:r>
          </a:p>
          <a:p>
            <a:pPr>
              <a:lnSpc>
                <a:spcPts val="2800"/>
              </a:lnSpc>
            </a:pPr>
            <a:endParaRPr lang="en-US" sz="3050" dirty="0">
              <a:solidFill>
                <a:srgbClr val="504C44"/>
              </a:solidFill>
              <a:latin typeface="Inter"/>
            </a:endParaRPr>
          </a:p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305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F81B2-A3E5-5872-34A0-6C82895EE3BB}"/>
              </a:ext>
            </a:extLst>
          </p:cNvPr>
          <p:cNvSpPr txBox="1"/>
          <p:nvPr/>
        </p:nvSpPr>
        <p:spPr>
          <a:xfrm>
            <a:off x="1028700" y="1090434"/>
            <a:ext cx="7004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799" dirty="0">
                <a:solidFill>
                  <a:srgbClr val="504C44"/>
                </a:solidFill>
                <a:latin typeface="Baskerville Display PT"/>
              </a:rPr>
              <a:t>Performance Tuned Model</a:t>
            </a:r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2CDB62F4-FC09-2ED1-146E-0E84CA7BF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144645"/>
              </p:ext>
            </p:extLst>
          </p:nvPr>
        </p:nvGraphicFramePr>
        <p:xfrm>
          <a:off x="533400" y="3219247"/>
          <a:ext cx="9013374" cy="29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162750478"/>
                    </a:ext>
                  </a:extLst>
                </a:gridCol>
                <a:gridCol w="108860">
                  <a:extLst>
                    <a:ext uri="{9D8B030D-6E8A-4147-A177-3AD203B41FA5}">
                      <a16:colId xmlns:a16="http://schemas.microsoft.com/office/drawing/2014/main" val="3860644621"/>
                    </a:ext>
                  </a:extLst>
                </a:gridCol>
                <a:gridCol w="2895598">
                  <a:extLst>
                    <a:ext uri="{9D8B030D-6E8A-4147-A177-3AD203B41FA5}">
                      <a16:colId xmlns:a16="http://schemas.microsoft.com/office/drawing/2014/main" val="1895422766"/>
                    </a:ext>
                  </a:extLst>
                </a:gridCol>
                <a:gridCol w="2590802">
                  <a:extLst>
                    <a:ext uri="{9D8B030D-6E8A-4147-A177-3AD203B41FA5}">
                      <a16:colId xmlns:a16="http://schemas.microsoft.com/office/drawing/2014/main" val="2937775609"/>
                    </a:ext>
                  </a:extLst>
                </a:gridCol>
                <a:gridCol w="1877785">
                  <a:extLst>
                    <a:ext uri="{9D8B030D-6E8A-4147-A177-3AD203B41FA5}">
                      <a16:colId xmlns:a16="http://schemas.microsoft.com/office/drawing/2014/main" val="407270550"/>
                    </a:ext>
                  </a:extLst>
                </a:gridCol>
                <a:gridCol w="38100">
                  <a:extLst>
                    <a:ext uri="{9D8B030D-6E8A-4147-A177-3AD203B41FA5}">
                      <a16:colId xmlns:a16="http://schemas.microsoft.com/office/drawing/2014/main" val="3078093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3050" dirty="0"/>
                        <a:t>Model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88571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0.860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0.894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0.903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276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0.825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0.890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0.869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8836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0.887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0.896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0.944</a:t>
                      </a:r>
                      <a:endParaRPr lang="en-IN" sz="305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0853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3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0.855</a:t>
                      </a:r>
                      <a:endParaRPr lang="en-IN" sz="305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0.893</a:t>
                      </a:r>
                      <a:endParaRPr lang="en-IN" sz="305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0.899</a:t>
                      </a:r>
                      <a:endParaRPr lang="en-IN" sz="305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IN" sz="3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57364348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80FD4465-99EF-DB6D-AB80-236DCDA97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0" y="1231214"/>
            <a:ext cx="4953000" cy="3976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E2F24-9553-F8E0-CCF1-099BF8E2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399" y="5446410"/>
            <a:ext cx="4983155" cy="397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263570"/>
            <a:ext cx="170307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Important Features in Credit Card Lead Prediction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" y="1714500"/>
            <a:ext cx="16764000" cy="361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3050" dirty="0">
                <a:solidFill>
                  <a:srgbClr val="504C44"/>
                </a:solidFill>
                <a:latin typeface="Inter"/>
              </a:rPr>
              <a:t>The below plot shows the top 10 important features as per Random Forest Model</a:t>
            </a:r>
          </a:p>
        </p:txBody>
      </p:sp>
      <p:pic>
        <p:nvPicPr>
          <p:cNvPr id="2" name="Picture 1" descr="A picture containing text, screenshot, software, diagram&#10;&#10;Description automatically generated">
            <a:extLst>
              <a:ext uri="{FF2B5EF4-FFF2-40B4-BE49-F238E27FC236}">
                <a16:creationId xmlns:a16="http://schemas.microsoft.com/office/drawing/2014/main" id="{5595B26C-7E85-429D-9CAF-88E62214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0631"/>
            <a:ext cx="15392400" cy="73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printing, book, paper product&#10;&#10;Description automatically generated">
            <a:extLst>
              <a:ext uri="{FF2B5EF4-FFF2-40B4-BE49-F238E27FC236}">
                <a16:creationId xmlns:a16="http://schemas.microsoft.com/office/drawing/2014/main" id="{D8D2B70F-631F-107E-CF56-104641DFD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884"/>
          <a:stretch/>
        </p:blipFill>
        <p:spPr>
          <a:xfrm>
            <a:off x="1" y="10"/>
            <a:ext cx="14504463" cy="10286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11297415" y="547687"/>
            <a:ext cx="5733283" cy="2849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799">
                <a:latin typeface="+mj-lt"/>
                <a:ea typeface="+mj-ea"/>
                <a:cs typeface="+mj-cs"/>
              </a:rPr>
              <a:t>Results and Future Directions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97415" y="3651301"/>
            <a:ext cx="5733283" cy="5614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The</a:t>
            </a:r>
            <a:r>
              <a:rPr lang="en-US" sz="2100" b="0" i="0" dirty="0">
                <a:effectLst/>
              </a:rPr>
              <a:t> </a:t>
            </a:r>
            <a:r>
              <a:rPr lang="en-US" sz="2100" dirty="0"/>
              <a:t>Credit Card Lead</a:t>
            </a:r>
            <a:r>
              <a:rPr lang="en-US" sz="2100" b="0" i="0" dirty="0">
                <a:effectLst/>
              </a:rPr>
              <a:t> prediction Model has yielded promising results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0" i="0" dirty="0">
                <a:effectLst/>
              </a:rPr>
              <a:t>After careful evaluation and hyperparameter tuning using </a:t>
            </a:r>
            <a:r>
              <a:rPr lang="en-US" sz="2100" b="0" i="0" dirty="0" err="1">
                <a:effectLst/>
              </a:rPr>
              <a:t>Optuna</a:t>
            </a:r>
            <a:r>
              <a:rPr lang="en-US" sz="2100" b="0" i="0" dirty="0">
                <a:effectLst/>
              </a:rPr>
              <a:t>, we achieved high accuracy and robust performance across different models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0" i="0" dirty="0">
                <a:effectLst/>
              </a:rPr>
              <a:t> </a:t>
            </a:r>
            <a:r>
              <a:rPr lang="en-US" sz="2100" dirty="0"/>
              <a:t>Continuously refine and expand the feature set to capture more nuanced patterns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Collect more diverse samples and more data samples related to customers to keep on training the model on unseen data points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693B9-AF9F-72F2-6BCA-FE158D026971}"/>
              </a:ext>
            </a:extLst>
          </p:cNvPr>
          <p:cNvSpPr txBox="1"/>
          <p:nvPr/>
        </p:nvSpPr>
        <p:spPr>
          <a:xfrm>
            <a:off x="12178186" y="10086945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quoteinspector.com/images/credit/credit-cards-cash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1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2422473" y="3056311"/>
            <a:ext cx="635661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 dirty="0">
                <a:solidFill>
                  <a:srgbClr val="504C44"/>
                </a:solidFill>
                <a:latin typeface="Inter"/>
                <a:ea typeface="+mn-ea"/>
                <a:cs typeface="+mn-cs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5200" y="2745434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01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22473" y="4350491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2800" dirty="0">
                <a:solidFill>
                  <a:srgbClr val="504C44"/>
                </a:solidFill>
                <a:latin typeface="Inter"/>
              </a:rPr>
              <a:t>Significance of Credit Card Lead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4065310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02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22473" y="5734421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>
                <a:solidFill>
                  <a:srgbClr val="504C44"/>
                </a:solidFill>
                <a:latin typeface="Inter"/>
                <a:ea typeface="+mn-ea"/>
                <a:cs typeface="+mn-cs"/>
              </a:rPr>
              <a:t>Dataset Overview</a:t>
            </a:r>
            <a:endParaRPr lang="en-US" sz="2800">
              <a:solidFill>
                <a:srgbClr val="504C44"/>
              </a:solidFill>
              <a:latin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5200" y="5388369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03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22473" y="7022304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 dirty="0">
                <a:solidFill>
                  <a:srgbClr val="504C44"/>
                </a:solidFill>
                <a:latin typeface="Inter"/>
                <a:ea typeface="+mn-ea"/>
                <a:cs typeface="+mn-cs"/>
              </a:rPr>
              <a:t>Exploratory Data Analysis</a:t>
            </a:r>
            <a:endParaRPr lang="en-US" sz="28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6711428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04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92902" y="1295066"/>
            <a:ext cx="10083993" cy="75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6103"/>
              </a:lnSpc>
              <a:spcAft>
                <a:spcPts val="600"/>
              </a:spcAft>
            </a:pPr>
            <a:r>
              <a:rPr lang="en-US" sz="4359" kern="1200" spc="871" dirty="0">
                <a:solidFill>
                  <a:srgbClr val="504C44"/>
                </a:solidFill>
                <a:latin typeface="Baskerville Display PT"/>
                <a:ea typeface="+mn-ea"/>
                <a:cs typeface="+mn-cs"/>
              </a:rPr>
              <a:t>TABLE OF CONTENTS</a:t>
            </a:r>
            <a:endParaRPr lang="en-US" sz="3999" spc="799" dirty="0">
              <a:solidFill>
                <a:srgbClr val="504C44"/>
              </a:solidFill>
              <a:latin typeface="Baskerville Display P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22473" y="8289352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 dirty="0">
                <a:solidFill>
                  <a:srgbClr val="504C44"/>
                </a:solidFill>
                <a:latin typeface="Inter"/>
                <a:ea typeface="+mn-ea"/>
                <a:cs typeface="+mn-cs"/>
              </a:rPr>
              <a:t>Data Preprocessing</a:t>
            </a:r>
            <a:endParaRPr lang="en-US" sz="28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5200" y="7978476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05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66189" y="3157431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>
                <a:solidFill>
                  <a:srgbClr val="504C44"/>
                </a:solidFill>
                <a:latin typeface="Inter"/>
                <a:ea typeface="+mn-ea"/>
                <a:cs typeface="+mn-cs"/>
              </a:rPr>
              <a:t>Model Building and Evaluation</a:t>
            </a:r>
            <a:endParaRPr lang="en-US" sz="2800">
              <a:solidFill>
                <a:srgbClr val="504C44"/>
              </a:solidFill>
              <a:latin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08917" y="2785589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06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66189" y="4288997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>
                <a:solidFill>
                  <a:srgbClr val="504C44"/>
                </a:solidFill>
                <a:latin typeface="Inter"/>
                <a:ea typeface="+mn-ea"/>
                <a:cs typeface="+mn-cs"/>
              </a:rPr>
              <a:t>Hyperparameter Tuning</a:t>
            </a:r>
            <a:endParaRPr lang="en-US" sz="2800">
              <a:solidFill>
                <a:srgbClr val="504C44"/>
              </a:solidFill>
              <a:latin typeface="Int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67354" y="4034533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07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66189" y="5746297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2800" dirty="0">
                <a:solidFill>
                  <a:srgbClr val="504C44"/>
                </a:solidFill>
                <a:latin typeface="Inter"/>
              </a:rPr>
              <a:t>Important Features for Prediction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67354" y="5423543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08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DEBBD432-4D38-D3FE-6D76-EF8F4202C218}"/>
              </a:ext>
            </a:extLst>
          </p:cNvPr>
          <p:cNvSpPr txBox="1"/>
          <p:nvPr/>
        </p:nvSpPr>
        <p:spPr>
          <a:xfrm>
            <a:off x="9508917" y="6666480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09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FEFF560B-54BD-BFEF-497E-AEB7AE8AB97A}"/>
              </a:ext>
            </a:extLst>
          </p:cNvPr>
          <p:cNvSpPr txBox="1"/>
          <p:nvPr/>
        </p:nvSpPr>
        <p:spPr>
          <a:xfrm>
            <a:off x="10898590" y="7022303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 dirty="0">
                <a:solidFill>
                  <a:srgbClr val="504C44"/>
                </a:solidFill>
                <a:latin typeface="Inter"/>
                <a:ea typeface="+mn-ea"/>
                <a:cs typeface="+mn-cs"/>
              </a:rPr>
              <a:t>Results and Future Directions</a:t>
            </a:r>
            <a:endParaRPr lang="en-US" sz="28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5C7D6E43-6B35-3171-6072-DDA5DD90FB89}"/>
              </a:ext>
            </a:extLst>
          </p:cNvPr>
          <p:cNvSpPr txBox="1"/>
          <p:nvPr/>
        </p:nvSpPr>
        <p:spPr>
          <a:xfrm>
            <a:off x="9467354" y="7865417"/>
            <a:ext cx="1238255" cy="101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96696">
              <a:lnSpc>
                <a:spcPts val="8276"/>
              </a:lnSpc>
              <a:spcAft>
                <a:spcPts val="600"/>
              </a:spcAft>
            </a:pPr>
            <a:r>
              <a:rPr lang="en-US" sz="5911" kern="1200">
                <a:solidFill>
                  <a:srgbClr val="504C44">
                    <a:alpha val="19608"/>
                  </a:srgbClr>
                </a:solidFill>
                <a:latin typeface="Inter"/>
                <a:ea typeface="+mn-ea"/>
                <a:cs typeface="+mn-cs"/>
              </a:rPr>
              <a:t>10</a:t>
            </a:r>
            <a:endParaRPr lang="en-US" sz="5423">
              <a:solidFill>
                <a:srgbClr val="504C44">
                  <a:alpha val="19608"/>
                </a:srgbClr>
              </a:solidFill>
              <a:latin typeface="Inter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166BFD54-9CD1-67A0-7340-4F8BE4025B5C}"/>
              </a:ext>
            </a:extLst>
          </p:cNvPr>
          <p:cNvSpPr txBox="1"/>
          <p:nvPr/>
        </p:nvSpPr>
        <p:spPr>
          <a:xfrm>
            <a:off x="10966189" y="8176294"/>
            <a:ext cx="6356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96696">
              <a:lnSpc>
                <a:spcPts val="3052"/>
              </a:lnSpc>
              <a:spcAft>
                <a:spcPts val="600"/>
              </a:spcAft>
            </a:pPr>
            <a:r>
              <a:rPr lang="en-US" sz="3052" kern="1200">
                <a:solidFill>
                  <a:srgbClr val="504C44"/>
                </a:solidFill>
                <a:latin typeface="Inter"/>
                <a:ea typeface="+mn-ea"/>
                <a:cs typeface="+mn-cs"/>
              </a:rPr>
              <a:t>Q &amp; A</a:t>
            </a:r>
            <a:endParaRPr lang="en-US" sz="2800">
              <a:solidFill>
                <a:srgbClr val="504C44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06650" y="952500"/>
            <a:ext cx="6930876" cy="6850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spc="799" dirty="0">
                <a:latin typeface="+mj-lt"/>
                <a:ea typeface="+mj-ea"/>
                <a:cs typeface="+mj-cs"/>
              </a:rPr>
              <a:t>REFERENCES</a:t>
            </a:r>
            <a:endParaRPr lang="en-US" sz="6600" kern="1200" spc="799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F99A5FF2-ADE2-627C-39A0-FE3BCE7E7448}"/>
              </a:ext>
            </a:extLst>
          </p:cNvPr>
          <p:cNvSpPr txBox="1"/>
          <p:nvPr/>
        </p:nvSpPr>
        <p:spPr>
          <a:xfrm>
            <a:off x="9327783" y="3543300"/>
            <a:ext cx="7816500" cy="70031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Analytics Vidhya. (n.d.). </a:t>
            </a:r>
            <a:r>
              <a:rPr lang="en-US" sz="2400" i="1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Analytics Vidhya | Learn everything about Data Science, Artificial Intelligence and Web 3.0</a:t>
            </a: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. </a:t>
            </a:r>
            <a:r>
              <a:rPr lang="en-US" sz="2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  <a:hlinkClick r:id="rId2" tooltip="https://www.analyticsvidhya.com/"/>
              </a:rPr>
              <a:t>https://www.analyticsvidhya.com/</a:t>
            </a:r>
            <a:endParaRPr lang="en-US" sz="24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 err="1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GeeksforGeeks</a:t>
            </a: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. (2022). Hyperparameter tuning.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GeeksforGeeks</a:t>
            </a: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. </a:t>
            </a:r>
            <a:r>
              <a:rPr lang="en-US" sz="2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  <a:hlinkClick r:id="rId3" tooltip="https://www.geeksforgeeks.org/hyperparameter-tuning/"/>
              </a:rPr>
              <a:t>https://www.geeksforgeeks.org/hyperparameter-tuning/</a:t>
            </a:r>
            <a:endParaRPr lang="en-US" sz="24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Engel, A. (2022, March 12). Three Techniques for Scaling Features for Machine Learning. </a:t>
            </a:r>
            <a:r>
              <a:rPr lang="en-US" sz="2400" i="1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Medium</a:t>
            </a:r>
            <a:r>
              <a:rPr lang="en-US" sz="2400" dirty="0"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</a:rPr>
              <a:t>. </a:t>
            </a:r>
            <a:r>
              <a:rPr lang="en-US" sz="2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Batang" panose="02030600000101010101" pitchFamily="18" charset="-127"/>
                <a:cs typeface="Cordia New" panose="020B0304020202020204" pitchFamily="34" charset="-34"/>
                <a:hlinkClick r:id="rId4" tooltip="https://towardsdatascience.com/three-techniques-for-scaling-features-for-machine-learning-a7bc063ecd69"/>
              </a:rPr>
              <a:t>https://towardsdatascience.com/three-techniques-for-scaling-features-for-machine-learning-a7bc063ecd69</a:t>
            </a:r>
            <a:endParaRPr lang="en-US" sz="2400" dirty="0">
              <a:effectLst/>
              <a:latin typeface="Calibri" panose="020F0502020204030204" pitchFamily="34" charset="0"/>
              <a:ea typeface="Batang" panose="02030600000101010101" pitchFamily="18" charset="-127"/>
              <a:cs typeface="Cordia New" panose="020B0304020202020204" pitchFamily="34" charset="-34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effectLst/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i="1" kern="1200" spc="799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421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65202" y="965200"/>
            <a:ext cx="6930876" cy="6850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spc="799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9" name="Graphic 13" descr="Smiling Face with No Fill">
            <a:extLst>
              <a:ext uri="{FF2B5EF4-FFF2-40B4-BE49-F238E27FC236}">
                <a16:creationId xmlns:a16="http://schemas.microsoft.com/office/drawing/2014/main" id="{A57A2130-4195-9621-E076-5C38C1553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9379" y="1436789"/>
            <a:ext cx="7413420" cy="7413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539155"/>
            <a:ext cx="10134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Problem Statement</a:t>
            </a: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B15354D4-2292-875F-BE1E-47097715BE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271804"/>
              </p:ext>
            </p:extLst>
          </p:nvPr>
        </p:nvGraphicFramePr>
        <p:xfrm>
          <a:off x="1276350" y="1257300"/>
          <a:ext cx="16097250" cy="830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83521" y="27526"/>
            <a:ext cx="1488547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Significance of Credit Card Lead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01000" y="1463816"/>
            <a:ext cx="10134600" cy="891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50" b="0" i="0" dirty="0">
                <a:solidFill>
                  <a:srgbClr val="374151"/>
                </a:solidFill>
                <a:effectLst/>
                <a:latin typeface="Inter" panose="020B0604020202020204" charset="0"/>
                <a:ea typeface="Inter" panose="020B0604020202020204" charset="0"/>
              </a:rPr>
              <a:t>Credit card lead prediction is highly valuable for banking institutions, enabling </a:t>
            </a:r>
            <a:r>
              <a:rPr lang="en-US" sz="3050" b="0" i="0" dirty="0">
                <a:solidFill>
                  <a:srgbClr val="C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customer acquisition</a:t>
            </a:r>
            <a:r>
              <a:rPr lang="en-US" sz="3050" b="0" i="0" dirty="0">
                <a:solidFill>
                  <a:srgbClr val="37415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3050" b="0" i="0" dirty="0">
                <a:solidFill>
                  <a:srgbClr val="C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revenue generation</a:t>
            </a:r>
            <a:r>
              <a:rPr lang="en-US" sz="3050" b="0" i="0" dirty="0">
                <a:solidFill>
                  <a:srgbClr val="37415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and </a:t>
            </a:r>
            <a:r>
              <a:rPr lang="en-US" sz="3050" b="0" i="0" dirty="0">
                <a:solidFill>
                  <a:srgbClr val="C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risk management</a:t>
            </a:r>
          </a:p>
          <a:p>
            <a:endParaRPr lang="en-US" sz="3050" dirty="0">
              <a:solidFill>
                <a:srgbClr val="C00000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50" dirty="0">
                <a:solidFill>
                  <a:srgbClr val="374151"/>
                </a:solidFill>
                <a:latin typeface="Inter" panose="020B0604020202020204" charset="0"/>
                <a:ea typeface="Inter" panose="020B0604020202020204" charset="0"/>
              </a:rPr>
              <a:t>Banks encounter the challenge of identifying the ideal customers who are likely to adopt credit card products and become valuable long-term clients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050" dirty="0">
              <a:solidFill>
                <a:srgbClr val="37415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50" dirty="0">
                <a:solidFill>
                  <a:srgbClr val="374151"/>
                </a:solidFill>
                <a:latin typeface="Inter" panose="020B0604020202020204" charset="0"/>
                <a:ea typeface="Inter" panose="020B0604020202020204" charset="0"/>
              </a:rPr>
              <a:t>Accurate credit card lead prediction optimizes marketing efforts, improves conversion rates, reduces costs, and maximizes return on investment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050" dirty="0">
              <a:solidFill>
                <a:srgbClr val="37415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50" dirty="0">
                <a:solidFill>
                  <a:srgbClr val="374151"/>
                </a:solidFill>
                <a:latin typeface="Inter" panose="020B0604020202020204" charset="0"/>
                <a:ea typeface="Inter" panose="020B0604020202020204" charset="0"/>
              </a:rPr>
              <a:t>By leveraging credit card lead prediction, banks can drive business growth, enhance customer satisfaction, build long-term relationships, and foster loyalty</a:t>
            </a:r>
          </a:p>
          <a:p>
            <a:endParaRPr lang="en-US" sz="3050" dirty="0">
              <a:solidFill>
                <a:srgbClr val="C00000"/>
              </a:solidFill>
              <a:latin typeface="Inter" panose="020B0604020202020204" charset="0"/>
              <a:ea typeface="Inter" panose="020B0604020202020204" charset="0"/>
            </a:endParaRPr>
          </a:p>
          <a:p>
            <a:endParaRPr lang="en-US" sz="3050" b="0" i="0" dirty="0">
              <a:solidFill>
                <a:srgbClr val="C00000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endParaRPr lang="en-US" sz="3050" dirty="0">
              <a:solidFill>
                <a:srgbClr val="C00000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CF477B9-3FFE-F23F-2B7A-093AF378F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5339611"/>
              </p:ext>
            </p:extLst>
          </p:nvPr>
        </p:nvGraphicFramePr>
        <p:xfrm>
          <a:off x="-838200" y="745671"/>
          <a:ext cx="9220200" cy="883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"/>
          <p:cNvSpPr txBox="1">
            <a:spLocks noGrp="1"/>
          </p:cNvSpPr>
          <p:nvPr>
            <p:ph type="title"/>
          </p:nvPr>
        </p:nvSpPr>
        <p:spPr>
          <a:xfrm>
            <a:off x="1143000" y="553107"/>
            <a:ext cx="9829800" cy="9228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ts val="5599"/>
              </a:lnSpc>
            </a:pPr>
            <a:r>
              <a:rPr lang="en-US" spc="799" dirty="0">
                <a:solidFill>
                  <a:srgbClr val="504C44"/>
                </a:solidFill>
                <a:latin typeface="Baskerville Display PT"/>
              </a:rPr>
              <a:t>Process</a:t>
            </a:r>
            <a:r>
              <a:rPr lang="en-US" sz="4400" spc="799" dirty="0">
                <a:solidFill>
                  <a:srgbClr val="504C44"/>
                </a:solidFill>
                <a:latin typeface="Baskerville Display PT"/>
              </a:rPr>
              <a:t> of Model Building</a:t>
            </a:r>
          </a:p>
        </p:txBody>
      </p:sp>
      <p:sp>
        <p:nvSpPr>
          <p:cNvPr id="513" name="Google Shape;513;p45"/>
          <p:cNvSpPr txBox="1">
            <a:spLocks noGrp="1"/>
          </p:cNvSpPr>
          <p:nvPr>
            <p:ph type="sldNum" idx="12"/>
          </p:nvPr>
        </p:nvSpPr>
        <p:spPr>
          <a:xfrm>
            <a:off x="16912956" y="259302"/>
            <a:ext cx="1097400" cy="787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grpSp>
        <p:nvGrpSpPr>
          <p:cNvPr id="514" name="Google Shape;514;p45"/>
          <p:cNvGrpSpPr/>
          <p:nvPr/>
        </p:nvGrpSpPr>
        <p:grpSpPr>
          <a:xfrm>
            <a:off x="777335" y="2171700"/>
            <a:ext cx="6515686" cy="6034478"/>
            <a:chOff x="3844706" y="4525693"/>
            <a:chExt cx="541875" cy="410130"/>
          </a:xfrm>
        </p:grpSpPr>
        <p:sp>
          <p:nvSpPr>
            <p:cNvPr id="515" name="Google Shape;515;p45"/>
            <p:cNvSpPr/>
            <p:nvPr/>
          </p:nvSpPr>
          <p:spPr>
            <a:xfrm>
              <a:off x="3933283" y="4736747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2400" b="1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Exploratory Data Analysis</a:t>
              </a:r>
              <a:endParaRPr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3980750" y="4827691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IN" sz="2400" b="1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Model Creation</a:t>
              </a:r>
              <a:endParaRPr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3888882" y="4646306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2400" b="1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Data Engineering</a:t>
              </a:r>
              <a:endParaRPr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3844706" y="4525693"/>
              <a:ext cx="541875" cy="5143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endParaRPr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527" name="Google Shape;527;p45"/>
          <p:cNvSpPr txBox="1"/>
          <p:nvPr/>
        </p:nvSpPr>
        <p:spPr>
          <a:xfrm>
            <a:off x="8915400" y="2866620"/>
            <a:ext cx="7997556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05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Selecting data relevant to use case (Customer information in bank).</a:t>
            </a:r>
            <a:endParaRPr sz="305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528" name="Google Shape;528;p45"/>
          <p:cNvCxnSpPr>
            <a:cxnSpLocks/>
          </p:cNvCxnSpPr>
          <p:nvPr/>
        </p:nvCxnSpPr>
        <p:spPr>
          <a:xfrm>
            <a:off x="6761858" y="4669999"/>
            <a:ext cx="1798162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9" name="Google Shape;529;p45"/>
          <p:cNvSpPr txBox="1"/>
          <p:nvPr/>
        </p:nvSpPr>
        <p:spPr>
          <a:xfrm>
            <a:off x="8915400" y="4334859"/>
            <a:ext cx="7997556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5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Steps Involving data cleaning, preprocessing, and transformation</a:t>
            </a:r>
            <a:endParaRPr sz="305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530" name="Google Shape;530;p45"/>
          <p:cNvCxnSpPr>
            <a:cxnSpLocks/>
          </p:cNvCxnSpPr>
          <p:nvPr/>
        </p:nvCxnSpPr>
        <p:spPr>
          <a:xfrm>
            <a:off x="6148828" y="6035893"/>
            <a:ext cx="2411192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1" name="Google Shape;531;p45"/>
          <p:cNvSpPr txBox="1"/>
          <p:nvPr/>
        </p:nvSpPr>
        <p:spPr>
          <a:xfrm>
            <a:off x="8915400" y="5691793"/>
            <a:ext cx="81534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305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Understanding the dataset and Identifying key insights, patterns and trends</a:t>
            </a:r>
            <a:endParaRPr sz="305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532" name="Google Shape;532;p45"/>
          <p:cNvCxnSpPr>
            <a:cxnSpLocks/>
          </p:cNvCxnSpPr>
          <p:nvPr/>
        </p:nvCxnSpPr>
        <p:spPr>
          <a:xfrm>
            <a:off x="5588216" y="7308864"/>
            <a:ext cx="2971804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3" name="Google Shape;533;p45"/>
          <p:cNvSpPr txBox="1"/>
          <p:nvPr/>
        </p:nvSpPr>
        <p:spPr>
          <a:xfrm>
            <a:off x="8828191" y="6964764"/>
            <a:ext cx="8240609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5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Training various classification models for use case</a:t>
            </a:r>
          </a:p>
        </p:txBody>
      </p:sp>
      <p:sp>
        <p:nvSpPr>
          <p:cNvPr id="7" name="Google Shape;518;p45">
            <a:extLst>
              <a:ext uri="{FF2B5EF4-FFF2-40B4-BE49-F238E27FC236}">
                <a16:creationId xmlns:a16="http://schemas.microsoft.com/office/drawing/2014/main" id="{D275DDFD-DE10-C87C-0F72-75FFE1B85973}"/>
              </a:ext>
            </a:extLst>
          </p:cNvPr>
          <p:cNvSpPr/>
          <p:nvPr/>
        </p:nvSpPr>
        <p:spPr>
          <a:xfrm>
            <a:off x="777335" y="2589642"/>
            <a:ext cx="6448102" cy="1583254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"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</a:t>
            </a:r>
            <a:r>
              <a:rPr lang="en-US"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</a:t>
            </a:r>
            <a:r>
              <a:rPr lang="en"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 Selection and Tools</a:t>
            </a:r>
            <a:endParaRPr sz="2400"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8" name="Google Shape;526;p45">
            <a:extLst>
              <a:ext uri="{FF2B5EF4-FFF2-40B4-BE49-F238E27FC236}">
                <a16:creationId xmlns:a16="http://schemas.microsoft.com/office/drawing/2014/main" id="{E1FCB03E-2F03-4C51-0A74-69447584C9BA}"/>
              </a:ext>
            </a:extLst>
          </p:cNvPr>
          <p:cNvCxnSpPr>
            <a:cxnSpLocks/>
          </p:cNvCxnSpPr>
          <p:nvPr/>
        </p:nvCxnSpPr>
        <p:spPr>
          <a:xfrm flipV="1">
            <a:off x="7178384" y="3255157"/>
            <a:ext cx="1346918" cy="29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516;p45">
            <a:extLst>
              <a:ext uri="{FF2B5EF4-FFF2-40B4-BE49-F238E27FC236}">
                <a16:creationId xmlns:a16="http://schemas.microsoft.com/office/drawing/2014/main" id="{20F500DB-E183-7131-FB47-70F594AA31B7}"/>
              </a:ext>
            </a:extLst>
          </p:cNvPr>
          <p:cNvSpPr/>
          <p:nvPr/>
        </p:nvSpPr>
        <p:spPr>
          <a:xfrm>
            <a:off x="2961709" y="7917974"/>
            <a:ext cx="2209800" cy="1591008"/>
          </a:xfrm>
          <a:custGeom>
            <a:avLst/>
            <a:gdLst/>
            <a:ahLst/>
            <a:cxnLst/>
            <a:rect l="l" t="t" r="r" b="b"/>
            <a:pathLst>
              <a:path w="483" h="190" extrusionOk="0">
                <a:moveTo>
                  <a:pt x="0" y="0"/>
                </a:moveTo>
                <a:cubicBezTo>
                  <a:pt x="61" y="125"/>
                  <a:pt x="61" y="125"/>
                  <a:pt x="61" y="125"/>
                </a:cubicBezTo>
                <a:cubicBezTo>
                  <a:pt x="62" y="126"/>
                  <a:pt x="62" y="127"/>
                  <a:pt x="63" y="128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93" y="170"/>
                  <a:pt x="162" y="190"/>
                  <a:pt x="241" y="190"/>
                </a:cubicBezTo>
                <a:cubicBezTo>
                  <a:pt x="320" y="190"/>
                  <a:pt x="389" y="170"/>
                  <a:pt x="412" y="144"/>
                </a:cubicBezTo>
                <a:cubicBezTo>
                  <a:pt x="420" y="128"/>
                  <a:pt x="420" y="128"/>
                  <a:pt x="420" y="128"/>
                </a:cubicBezTo>
                <a:cubicBezTo>
                  <a:pt x="421" y="127"/>
                  <a:pt x="421" y="126"/>
                  <a:pt x="421" y="125"/>
                </a:cubicBezTo>
                <a:cubicBezTo>
                  <a:pt x="483" y="0"/>
                  <a:pt x="483" y="0"/>
                  <a:pt x="483" y="0"/>
                </a:cubicBezTo>
                <a:cubicBezTo>
                  <a:pt x="437" y="26"/>
                  <a:pt x="338" y="41"/>
                  <a:pt x="241" y="41"/>
                </a:cubicBezTo>
                <a:cubicBezTo>
                  <a:pt x="144" y="41"/>
                  <a:pt x="45" y="26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IN" sz="24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Model Evaluation</a:t>
            </a:r>
            <a:endParaRPr sz="2400"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3" name="Google Shape;532;p45">
            <a:extLst>
              <a:ext uri="{FF2B5EF4-FFF2-40B4-BE49-F238E27FC236}">
                <a16:creationId xmlns:a16="http://schemas.microsoft.com/office/drawing/2014/main" id="{F671FA65-AA70-BF2A-8692-BD55103B5763}"/>
              </a:ext>
            </a:extLst>
          </p:cNvPr>
          <p:cNvCxnSpPr>
            <a:cxnSpLocks/>
          </p:cNvCxnSpPr>
          <p:nvPr/>
        </p:nvCxnSpPr>
        <p:spPr>
          <a:xfrm>
            <a:off x="5297077" y="8572500"/>
            <a:ext cx="3262943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Google Shape;533;p45">
            <a:extLst>
              <a:ext uri="{FF2B5EF4-FFF2-40B4-BE49-F238E27FC236}">
                <a16:creationId xmlns:a16="http://schemas.microsoft.com/office/drawing/2014/main" id="{1670407E-BADE-1156-FE97-84FF89A16D43}"/>
              </a:ext>
            </a:extLst>
          </p:cNvPr>
          <p:cNvSpPr txBox="1"/>
          <p:nvPr/>
        </p:nvSpPr>
        <p:spPr>
          <a:xfrm>
            <a:off x="8915400" y="8296699"/>
            <a:ext cx="8240609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5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Evaluating the performance of Model from various evaluation metrics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0700" y="-59869"/>
            <a:ext cx="14782799" cy="9296399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12096" y="723900"/>
            <a:ext cx="978930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360" spc="799" dirty="0">
                <a:solidFill>
                  <a:srgbClr val="504C44"/>
                </a:solidFill>
                <a:latin typeface="Baskerville Display PT"/>
              </a:rPr>
              <a:t>Dataset Source and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8425" y="2016530"/>
            <a:ext cx="11525575" cy="533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The dataset used for this </a:t>
            </a:r>
            <a:r>
              <a:rPr lang="en-US" sz="3200" dirty="0">
                <a:solidFill>
                  <a:srgbClr val="374151"/>
                </a:solidFill>
                <a:latin typeface="Söhne"/>
              </a:rPr>
              <a:t>project is retrieved from Analytics Vidhya Job-a-thon challenges to find the credit card lead.</a:t>
            </a:r>
            <a:endParaRPr lang="en-US" sz="3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3200" kern="100" dirty="0">
                <a:solidFill>
                  <a:srgbClr val="374151"/>
                </a:solidFill>
                <a:latin typeface="Söhne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https://www.analyticsvidhya.com/</a:t>
            </a:r>
            <a:endParaRPr lang="en-US" sz="3200" kern="100" dirty="0">
              <a:solidFill>
                <a:srgbClr val="374151"/>
              </a:solidFill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kern="100" dirty="0">
              <a:solidFill>
                <a:srgbClr val="374151"/>
              </a:solidFill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374151"/>
                </a:solidFill>
                <a:latin typeface="Söhne"/>
              </a:rPr>
              <a:t>Comprehensive dataset with various customer attributes.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solidFill>
                  <a:srgbClr val="374151"/>
                </a:solidFill>
                <a:latin typeface="Söhne"/>
              </a:rPr>
              <a:t>Factors include age, gender, Region code, Occupation, Channel Code, Vintage, Credit Product, Average Account Balance, etc.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3200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solidFill>
                  <a:srgbClr val="374151"/>
                </a:solidFill>
                <a:latin typeface="Söhne"/>
              </a:rPr>
              <a:t>Uncovering hidden patterns to predict Credit Card Lead</a:t>
            </a:r>
            <a:endParaRPr lang="en-US" sz="32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3076" name="Picture 4" descr="Dataset Icons - Free SVG &amp; PNG Dataset Images - Noun Project">
            <a:extLst>
              <a:ext uri="{FF2B5EF4-FFF2-40B4-BE49-F238E27FC236}">
                <a16:creationId xmlns:a16="http://schemas.microsoft.com/office/drawing/2014/main" id="{B8F67B9D-99F4-E561-FDEF-55D11D54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785" y="3399066"/>
            <a:ext cx="4616515" cy="461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25360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257301" y="450870"/>
            <a:ext cx="14744700" cy="1634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799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55823" y="887743"/>
            <a:ext cx="208558" cy="20855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93993" y="1231686"/>
            <a:ext cx="136707" cy="136707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32513" y="2004402"/>
            <a:ext cx="191571" cy="191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57300" y="8849656"/>
            <a:ext cx="7486341" cy="76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2200" dirty="0">
                <a:solidFill>
                  <a:srgbClr val="504C44"/>
                </a:solidFill>
                <a:latin typeface="Inter"/>
              </a:rPr>
              <a:t>The above pie chart represents the distribution of target further analyze that there is class imbalance</a:t>
            </a:r>
            <a:endParaRPr lang="en-US" sz="20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82199" y="2710961"/>
            <a:ext cx="817094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Feature Occupation Interaction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74538" y="8781829"/>
            <a:ext cx="7486341" cy="1159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2200" dirty="0">
                <a:solidFill>
                  <a:srgbClr val="504C44"/>
                </a:solidFill>
                <a:latin typeface="Inter"/>
              </a:rPr>
              <a:t>From the above plot we can deduce that lot of customers occupation is Entrepreneur or Self Employed as per the data</a:t>
            </a:r>
            <a:endParaRPr lang="en-US" sz="20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4642" y="2696391"/>
            <a:ext cx="555715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Target variable distribution</a:t>
            </a:r>
          </a:p>
        </p:txBody>
      </p:sp>
      <p:pic>
        <p:nvPicPr>
          <p:cNvPr id="3" name="Picture 2" descr="A screenshot of a pie chart&#10;&#10;Description automatically generated with medium confidence">
            <a:extLst>
              <a:ext uri="{FF2B5EF4-FFF2-40B4-BE49-F238E27FC236}">
                <a16:creationId xmlns:a16="http://schemas.microsoft.com/office/drawing/2014/main" id="{33794D12-AA25-02D8-F398-0A05994F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3305963"/>
            <a:ext cx="6411687" cy="5595361"/>
          </a:xfrm>
          <a:prstGeom prst="rect">
            <a:avLst/>
          </a:prstGeom>
        </p:spPr>
      </p:pic>
      <p:pic>
        <p:nvPicPr>
          <p:cNvPr id="4" name="Picture 3" descr="A picture containing screenshot, rectangle, diagram, text&#10;&#10;Description automatically generated">
            <a:extLst>
              <a:ext uri="{FF2B5EF4-FFF2-40B4-BE49-F238E27FC236}">
                <a16:creationId xmlns:a16="http://schemas.microsoft.com/office/drawing/2014/main" id="{878B31E2-8ECA-A1F4-7E38-DBFB1051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3491765"/>
            <a:ext cx="8143867" cy="52900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25360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257301" y="450870"/>
            <a:ext cx="14744700" cy="1634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799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55823" y="887743"/>
            <a:ext cx="208558" cy="20855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93993" y="1231686"/>
            <a:ext cx="136707" cy="136707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32513" y="2004402"/>
            <a:ext cx="191571" cy="191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6628" y="8875235"/>
            <a:ext cx="7486341" cy="7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above plot represents that  there are lot of Customers who are Inactive at the same 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2200" y="2710961"/>
            <a:ext cx="624840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Correlation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0614" y="2705518"/>
            <a:ext cx="787235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Feature </a:t>
            </a:r>
            <a:r>
              <a:rPr lang="en-US" sz="3050" dirty="0" err="1">
                <a:solidFill>
                  <a:srgbClr val="504C44"/>
                </a:solidFill>
                <a:latin typeface="Inter Bold"/>
              </a:rPr>
              <a:t>Is_Active</a:t>
            </a:r>
            <a:r>
              <a:rPr lang="en-US" sz="3050" dirty="0">
                <a:solidFill>
                  <a:srgbClr val="504C44"/>
                </a:solidFill>
                <a:latin typeface="Inter Bold"/>
              </a:rPr>
              <a:t> vs Target Interaction</a:t>
            </a:r>
          </a:p>
        </p:txBody>
      </p:sp>
      <p:pic>
        <p:nvPicPr>
          <p:cNvPr id="3" name="Picture 2" descr="A picture containing screenshot, text, square, colorfulness&#10;&#10;Description automatically generated">
            <a:extLst>
              <a:ext uri="{FF2B5EF4-FFF2-40B4-BE49-F238E27FC236}">
                <a16:creationId xmlns:a16="http://schemas.microsoft.com/office/drawing/2014/main" id="{32CCB3D8-7105-909F-719D-E8A46C93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969" y="3283435"/>
            <a:ext cx="9294417" cy="6901169"/>
          </a:xfrm>
          <a:prstGeom prst="rect">
            <a:avLst/>
          </a:prstGeom>
        </p:spPr>
      </p:pic>
      <p:pic>
        <p:nvPicPr>
          <p:cNvPr id="4" name="Picture 3" descr="A picture containing screenshot, text, diagram, plot&#10;&#10;Description automatically generated">
            <a:extLst>
              <a:ext uri="{FF2B5EF4-FFF2-40B4-BE49-F238E27FC236}">
                <a16:creationId xmlns:a16="http://schemas.microsoft.com/office/drawing/2014/main" id="{B0423C05-B4CC-6E78-718F-FBE117D0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2" y="3391749"/>
            <a:ext cx="7797737" cy="54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25360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257301" y="450870"/>
            <a:ext cx="14744700" cy="1634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799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55823" y="887743"/>
            <a:ext cx="208558" cy="20855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93993" y="1231686"/>
            <a:ext cx="136707" cy="136707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32513" y="2004402"/>
            <a:ext cx="191571" cy="191571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6628" y="8875235"/>
            <a:ext cx="7486341" cy="7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above plot shows that as per the data there are lot of customers who don’t have any credit product with the bank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2200" y="2710961"/>
            <a:ext cx="774518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Feature Channel Code Interaction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98431" y="8814532"/>
            <a:ext cx="7486341" cy="7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above plot shows the channel code distribution as per the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0614" y="2705518"/>
            <a:ext cx="804998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05840">
              <a:lnSpc>
                <a:spcPts val="3080"/>
              </a:lnSpc>
              <a:spcAft>
                <a:spcPts val="600"/>
              </a:spcAft>
            </a:pPr>
            <a:r>
              <a:rPr lang="en-US" sz="3050" dirty="0">
                <a:solidFill>
                  <a:srgbClr val="504C44"/>
                </a:solidFill>
                <a:latin typeface="Inter Bold"/>
              </a:rPr>
              <a:t>Feature Credit Product Target Interaction</a:t>
            </a:r>
          </a:p>
        </p:txBody>
      </p:sp>
      <p:pic>
        <p:nvPicPr>
          <p:cNvPr id="3" name="Picture 2" descr="A picture containing screenshot, text, plot, diagram&#10;&#10;Description automatically generated">
            <a:extLst>
              <a:ext uri="{FF2B5EF4-FFF2-40B4-BE49-F238E27FC236}">
                <a16:creationId xmlns:a16="http://schemas.microsoft.com/office/drawing/2014/main" id="{1F5727E8-4A8C-A3D5-95BC-49B6DBCF7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3" y="3766672"/>
            <a:ext cx="7745187" cy="4842135"/>
          </a:xfrm>
          <a:prstGeom prst="rect">
            <a:avLst/>
          </a:prstGeom>
        </p:spPr>
      </p:pic>
      <p:pic>
        <p:nvPicPr>
          <p:cNvPr id="4" name="Picture 3" descr="A picture containing screenshot, plot, rectangle, colorfulness&#10;&#10;Description automatically generated">
            <a:extLst>
              <a:ext uri="{FF2B5EF4-FFF2-40B4-BE49-F238E27FC236}">
                <a16:creationId xmlns:a16="http://schemas.microsoft.com/office/drawing/2014/main" id="{A02C9DF8-07AA-BE24-90D6-3F54FE3F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31" y="3475073"/>
            <a:ext cx="8044972" cy="513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1758</TotalTime>
  <Words>1263</Words>
  <Application>Microsoft Macintosh PowerPoint</Application>
  <PresentationFormat>Custom</PresentationFormat>
  <Paragraphs>217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Wingdings</vt:lpstr>
      <vt:lpstr>Baskerville Display PT</vt:lpstr>
      <vt:lpstr>Söhne</vt:lpstr>
      <vt:lpstr>Aharoni</vt:lpstr>
      <vt:lpstr>Arial</vt:lpstr>
      <vt:lpstr>Inter</vt:lpstr>
      <vt:lpstr>Times New Roman</vt:lpstr>
      <vt:lpstr>Calibri</vt:lpstr>
      <vt:lpstr>Inter Bold</vt:lpstr>
      <vt:lpstr>Karla</vt:lpstr>
      <vt:lpstr>Office Theme</vt:lpstr>
      <vt:lpstr>PowerPoint Presentation</vt:lpstr>
      <vt:lpstr>PowerPoint Presentation</vt:lpstr>
      <vt:lpstr>PowerPoint Presentation</vt:lpstr>
      <vt:lpstr>PowerPoint Presentation</vt:lpstr>
      <vt:lpstr>Process of Model Building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 &amp; Preprocessing</vt:lpstr>
      <vt:lpstr>Data Cleaning</vt:lpstr>
      <vt:lpstr>Feature Scaling and Normalization</vt:lpstr>
      <vt:lpstr>PowerPoint Presentation</vt:lpstr>
      <vt:lpstr>Class Imbalance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Cream Brand Proposal Presentation</dc:title>
  <dc:creator>DINESH</dc:creator>
  <cp:lastModifiedBy>Tanvik Poojary</cp:lastModifiedBy>
  <cp:revision>9</cp:revision>
  <dcterms:created xsi:type="dcterms:W3CDTF">2006-08-16T00:00:00Z</dcterms:created>
  <dcterms:modified xsi:type="dcterms:W3CDTF">2023-06-27T20:17:47Z</dcterms:modified>
  <dc:identifier>DAFmhAAZ1NE</dc:identifier>
</cp:coreProperties>
</file>